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3" r:id="rId7"/>
    <p:sldId id="264" r:id="rId8"/>
    <p:sldId id="269" r:id="rId9"/>
    <p:sldId id="272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80" autoAdjust="0"/>
  </p:normalViewPr>
  <p:slideViewPr>
    <p:cSldViewPr>
      <p:cViewPr>
        <p:scale>
          <a:sx n="90" d="100"/>
          <a:sy n="90" d="100"/>
        </p:scale>
        <p:origin x="-8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cy.thorsen\Documents\XXX%20FILES\NIATX-Hospital%20Readmissions\Monroe%20Readmit%20Data%20by%20Client%20SFY2016%20UPDATED%20with%20MONRO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State Readmission Data for Monroe County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accent1"/>
                    </a:solidFill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'ReAdmit RATES'!$B$12:$H$12</c:f>
              <c:strCache>
                <c:ptCount val="7"/>
                <c:pt idx="0">
                  <c:v>SFY2009</c:v>
                </c:pt>
                <c:pt idx="1">
                  <c:v>SFY2010</c:v>
                </c:pt>
                <c:pt idx="2">
                  <c:v>SFY2011</c:v>
                </c:pt>
                <c:pt idx="3">
                  <c:v>SFY2012</c:v>
                </c:pt>
                <c:pt idx="4">
                  <c:v>SFY2013</c:v>
                </c:pt>
                <c:pt idx="5">
                  <c:v>SFY2014</c:v>
                </c:pt>
                <c:pt idx="6">
                  <c:v>SFY2015</c:v>
                </c:pt>
              </c:strCache>
            </c:strRef>
          </c:cat>
          <c:val>
            <c:numRef>
              <c:f>'ReAdmit RATES'!$B$13:$H$13</c:f>
              <c:numCache>
                <c:formatCode>0.00%</c:formatCode>
                <c:ptCount val="7"/>
                <c:pt idx="0">
                  <c:v>7.8E-2</c:v>
                </c:pt>
                <c:pt idx="1">
                  <c:v>4.2000000000000003E-2</c:v>
                </c:pt>
                <c:pt idx="2">
                  <c:v>2.9000000000000001E-2</c:v>
                </c:pt>
                <c:pt idx="3">
                  <c:v>0</c:v>
                </c:pt>
                <c:pt idx="4">
                  <c:v>7.2999999999999995E-2</c:v>
                </c:pt>
                <c:pt idx="5">
                  <c:v>7.6999999999999999E-2</c:v>
                </c:pt>
                <c:pt idx="6">
                  <c:v>0.222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37184"/>
        <c:axId val="42638720"/>
      </c:lineChart>
      <c:catAx>
        <c:axId val="42637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42638720"/>
        <c:crossesAt val="0"/>
        <c:auto val="1"/>
        <c:lblAlgn val="ctr"/>
        <c:lblOffset val="100"/>
        <c:noMultiLvlLbl val="0"/>
      </c:catAx>
      <c:valAx>
        <c:axId val="42638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 dirty="0">
                    <a:latin typeface="Arial Narrow" pitchFamily="34" charset="0"/>
                  </a:rPr>
                  <a:t>% of </a:t>
                </a:r>
                <a:r>
                  <a:rPr lang="en-US" sz="1200" b="0" dirty="0" smtClean="0">
                    <a:latin typeface="Arial Narrow" pitchFamily="34" charset="0"/>
                  </a:rPr>
                  <a:t>Hospital </a:t>
                </a:r>
                <a:r>
                  <a:rPr lang="en-US" sz="1200" b="0" dirty="0">
                    <a:latin typeface="Arial Narrow" pitchFamily="34" charset="0"/>
                  </a:rPr>
                  <a:t>Readmissions</a:t>
                </a: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 b="1" i="1">
                <a:latin typeface="Arial Narrow" pitchFamily="34" charset="0"/>
              </a:defRPr>
            </a:pPr>
            <a:endParaRPr lang="en-US"/>
          </a:p>
        </c:txPr>
        <c:crossAx val="42637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Monroe County's Corrected Data for SFY 2015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6"/>
              <c:layout>
                <c:manualLayout>
                  <c:x val="-3.532009239309733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accent1"/>
                    </a:solidFill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'ReAdmit RATES'!$B$12:$H$12</c:f>
              <c:strCache>
                <c:ptCount val="7"/>
                <c:pt idx="0">
                  <c:v>SFY2009</c:v>
                </c:pt>
                <c:pt idx="1">
                  <c:v>SFY2010</c:v>
                </c:pt>
                <c:pt idx="2">
                  <c:v>SFY2011</c:v>
                </c:pt>
                <c:pt idx="3">
                  <c:v>SFY2012</c:v>
                </c:pt>
                <c:pt idx="4">
                  <c:v>SFY2013</c:v>
                </c:pt>
                <c:pt idx="5">
                  <c:v>SFY2014</c:v>
                </c:pt>
                <c:pt idx="6">
                  <c:v>SFY2015</c:v>
                </c:pt>
              </c:strCache>
            </c:strRef>
          </c:cat>
          <c:val>
            <c:numRef>
              <c:f>'ReAdmit RATES'!$B$33:$H$33</c:f>
              <c:numCache>
                <c:formatCode>0.00%</c:formatCode>
                <c:ptCount val="7"/>
                <c:pt idx="0">
                  <c:v>7.8E-2</c:v>
                </c:pt>
                <c:pt idx="1">
                  <c:v>4.2000000000000003E-2</c:v>
                </c:pt>
                <c:pt idx="2">
                  <c:v>2.9000000000000001E-2</c:v>
                </c:pt>
                <c:pt idx="3">
                  <c:v>0</c:v>
                </c:pt>
                <c:pt idx="4">
                  <c:v>7.2999999999999995E-2</c:v>
                </c:pt>
                <c:pt idx="5">
                  <c:v>7.6999999999999999E-2</c:v>
                </c:pt>
                <c:pt idx="6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286272"/>
        <c:axId val="79287808"/>
      </c:lineChart>
      <c:catAx>
        <c:axId val="79286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79287808"/>
        <c:crosses val="autoZero"/>
        <c:auto val="1"/>
        <c:lblAlgn val="ctr"/>
        <c:lblOffset val="100"/>
        <c:noMultiLvlLbl val="0"/>
      </c:catAx>
      <c:valAx>
        <c:axId val="79287808"/>
        <c:scaling>
          <c:orientation val="minMax"/>
          <c:max val="0.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latin typeface="Arial Narrow" pitchFamily="34" charset="0"/>
                  </a:rPr>
                  <a:t>% of </a:t>
                </a:r>
                <a:r>
                  <a:rPr lang="en-US" sz="1200" dirty="0" err="1">
                    <a:latin typeface="Arial Narrow" pitchFamily="34" charset="0"/>
                  </a:rPr>
                  <a:t>Hospitla</a:t>
                </a:r>
                <a:r>
                  <a:rPr lang="en-US" sz="1200" dirty="0">
                    <a:latin typeface="Arial Narrow" pitchFamily="34" charset="0"/>
                  </a:rPr>
                  <a:t> Readmissions</a:t>
                </a: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 b="1" i="1">
                <a:latin typeface="Arial Narrow" pitchFamily="34" charset="0"/>
              </a:defRPr>
            </a:pPr>
            <a:endParaRPr lang="en-US"/>
          </a:p>
        </c:txPr>
        <c:crossAx val="79286272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Follow-up </a:t>
            </a:r>
            <a:r>
              <a:rPr lang="en-US" dirty="0" smtClean="0"/>
              <a:t>Contacts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'ReAdmit RATES'!$L$2</c:f>
              <c:strCache>
                <c:ptCount val="1"/>
                <c:pt idx="0">
                  <c:v>First Contact in 
Community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'ReAdmit RATES'!$H$1:$K$1</c:f>
              <c:strCache>
                <c:ptCount val="4"/>
                <c:pt idx="0">
                  <c:v>2017
JUN</c:v>
                </c:pt>
                <c:pt idx="1">
                  <c:v>2017
JUL</c:v>
                </c:pt>
                <c:pt idx="2">
                  <c:v>2017
AUG</c:v>
                </c:pt>
                <c:pt idx="3">
                  <c:v>2017
SEP</c:v>
                </c:pt>
              </c:strCache>
            </c:strRef>
          </c:cat>
          <c:val>
            <c:numRef>
              <c:f>'ReAdmit RATES'!$M$2:$P$2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'ReAdmit RATES'!$L$5</c:f>
              <c:strCache>
                <c:ptCount val="1"/>
                <c:pt idx="0">
                  <c:v>First Contact 
in Hospital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'ReAdmit RATES'!$H$1:$K$1</c:f>
              <c:strCache>
                <c:ptCount val="4"/>
                <c:pt idx="0">
                  <c:v>2017
JUN</c:v>
                </c:pt>
                <c:pt idx="1">
                  <c:v>2017
JUL</c:v>
                </c:pt>
                <c:pt idx="2">
                  <c:v>2017
AUG</c:v>
                </c:pt>
                <c:pt idx="3">
                  <c:v>2017
SEP</c:v>
                </c:pt>
              </c:strCache>
            </c:strRef>
          </c:cat>
          <c:val>
            <c:numRef>
              <c:f>'ReAdmit RATES'!$M$5:$P$5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'ReAdmit RATES'!$L$6</c:f>
              <c:strCache>
                <c:ptCount val="1"/>
                <c:pt idx="0">
                  <c:v>% of Contacts 
while person 
in Hospital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3994896816975038E-2"/>
                  <c:y val="-0.12342214171429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88316378815312E-2"/>
                  <c:y val="-0.12342214171429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1887366496884E-2"/>
                  <c:y val="-0.11220194701299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66989789000892E-2"/>
                  <c:y val="-0.11968237130716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50379385229833E-2"/>
                  <c:y val="-8.602149270996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'ReAdmit RATES'!$H$1:$K$1</c:f>
              <c:strCache>
                <c:ptCount val="4"/>
                <c:pt idx="0">
                  <c:v>2017
JUN</c:v>
                </c:pt>
                <c:pt idx="1">
                  <c:v>2017
JUL</c:v>
                </c:pt>
                <c:pt idx="2">
                  <c:v>2017
AUG</c:v>
                </c:pt>
                <c:pt idx="3">
                  <c:v>2017
SEP</c:v>
                </c:pt>
              </c:strCache>
            </c:strRef>
          </c:cat>
          <c:val>
            <c:numRef>
              <c:f>'ReAdmit RATES'!$M$6:$P$6</c:f>
              <c:numCache>
                <c:formatCode>0%</c:formatCode>
                <c:ptCount val="4"/>
                <c:pt idx="0">
                  <c:v>0.36363636363636365</c:v>
                </c:pt>
                <c:pt idx="1">
                  <c:v>0.44444444444444442</c:v>
                </c:pt>
                <c:pt idx="2">
                  <c:v>0.3</c:v>
                </c:pt>
                <c:pt idx="3">
                  <c:v>0.83333333333333337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33984"/>
        <c:axId val="32635520"/>
        <c:axId val="0"/>
      </c:bar3DChart>
      <c:catAx>
        <c:axId val="32633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635520"/>
        <c:crosses val="autoZero"/>
        <c:auto val="1"/>
        <c:lblAlgn val="ctr"/>
        <c:lblOffset val="100"/>
        <c:noMultiLvlLbl val="0"/>
      </c:catAx>
      <c:valAx>
        <c:axId val="32635520"/>
        <c:scaling>
          <c:orientation val="minMax"/>
          <c:max val="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63398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dirty="0">
                <a:effectLst/>
              </a:rPr>
              <a:t>Monroe</a:t>
            </a:r>
            <a:r>
              <a:rPr lang="en-US" sz="2000" b="1" baseline="0" dirty="0">
                <a:effectLst/>
              </a:rPr>
              <a:t> County Hospital Readmissions </a:t>
            </a:r>
            <a:endParaRPr lang="en-US" sz="2000" b="1" dirty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'ReAdmit RATES'!$A$2</c:f>
              <c:strCache>
                <c:ptCount val="1"/>
                <c:pt idx="0">
                  <c:v>TOTAL 
Hopsitalizations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'ReAdmit RATES'!$C$1:$G$1</c:f>
              <c:strCache>
                <c:ptCount val="5"/>
                <c:pt idx="0">
                  <c:v>2015
JUL-DEC</c:v>
                </c:pt>
                <c:pt idx="1">
                  <c:v>2016
JAN-JUN</c:v>
                </c:pt>
                <c:pt idx="2">
                  <c:v>2016
JUL-DEC</c:v>
                </c:pt>
                <c:pt idx="3">
                  <c:v>2017
JAN-JUN</c:v>
                </c:pt>
                <c:pt idx="4">
                  <c:v>2017
JUL-SEP</c:v>
                </c:pt>
              </c:strCache>
            </c:strRef>
          </c:cat>
          <c:val>
            <c:numRef>
              <c:f>'ReAdmit RATES'!$C$2:$G$2</c:f>
              <c:numCache>
                <c:formatCode>General</c:formatCode>
                <c:ptCount val="5"/>
                <c:pt idx="0">
                  <c:v>99</c:v>
                </c:pt>
                <c:pt idx="1">
                  <c:v>58</c:v>
                </c:pt>
                <c:pt idx="2">
                  <c:v>75</c:v>
                </c:pt>
                <c:pt idx="3">
                  <c:v>68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'ReAdmit RATES'!$A$3</c:f>
              <c:strCache>
                <c:ptCount val="1"/>
                <c:pt idx="0">
                  <c:v>Readmissions 
within 30 Days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</c:dPt>
          <c:cat>
            <c:strRef>
              <c:f>'ReAdmit RATES'!$C$1:$G$1</c:f>
              <c:strCache>
                <c:ptCount val="5"/>
                <c:pt idx="0">
                  <c:v>2015
JUL-DEC</c:v>
                </c:pt>
                <c:pt idx="1">
                  <c:v>2016
JAN-JUN</c:v>
                </c:pt>
                <c:pt idx="2">
                  <c:v>2016
JUL-DEC</c:v>
                </c:pt>
                <c:pt idx="3">
                  <c:v>2017
JAN-JUN</c:v>
                </c:pt>
                <c:pt idx="4">
                  <c:v>2017
JUL-SEP</c:v>
                </c:pt>
              </c:strCache>
            </c:strRef>
          </c:cat>
          <c:val>
            <c:numRef>
              <c:f>'ReAdmit RATES'!$C$3:$G$3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'ReAdmit RATES'!$A$4</c:f>
              <c:strCache>
                <c:ptCount val="1"/>
                <c:pt idx="0">
                  <c:v>Readmission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bg2"/>
              </a:solidFill>
            </c:spPr>
          </c:dPt>
          <c:dLbls>
            <c:dLbl>
              <c:idx val="0"/>
              <c:layout>
                <c:manualLayout>
                  <c:x val="1.3994908137503127E-2"/>
                  <c:y val="-7.8541362909099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78115009093184E-2"/>
                  <c:y val="-8.602149270996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78115009093184E-2"/>
                  <c:y val="-7.854136290909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05850632956536E-3"/>
                  <c:y val="-7.1061233108232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50379385229833E-2"/>
                  <c:y val="-8.602149270996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75000"/>
                      </a:schemeClr>
                    </a:solidFill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'ReAdmit RATES'!$C$1:$G$1</c:f>
              <c:strCache>
                <c:ptCount val="5"/>
                <c:pt idx="0">
                  <c:v>2015
JUL-DEC</c:v>
                </c:pt>
                <c:pt idx="1">
                  <c:v>2016
JAN-JUN</c:v>
                </c:pt>
                <c:pt idx="2">
                  <c:v>2016
JUL-DEC</c:v>
                </c:pt>
                <c:pt idx="3">
                  <c:v>2017
JAN-JUN</c:v>
                </c:pt>
                <c:pt idx="4">
                  <c:v>2017
JUL-SEP</c:v>
                </c:pt>
              </c:strCache>
            </c:strRef>
          </c:cat>
          <c:val>
            <c:numRef>
              <c:f>'ReAdmit RATES'!$C$4:$G$4</c:f>
              <c:numCache>
                <c:formatCode>0%</c:formatCode>
                <c:ptCount val="5"/>
                <c:pt idx="0">
                  <c:v>0.05</c:v>
                </c:pt>
                <c:pt idx="1">
                  <c:v>0.06</c:v>
                </c:pt>
                <c:pt idx="2">
                  <c:v>0.06</c:v>
                </c:pt>
                <c:pt idx="3">
                  <c:v>0.12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256960"/>
        <c:axId val="35266944"/>
        <c:axId val="0"/>
      </c:bar3DChart>
      <c:catAx>
        <c:axId val="3525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35266944"/>
        <c:crosses val="autoZero"/>
        <c:auto val="1"/>
        <c:lblAlgn val="ctr"/>
        <c:lblOffset val="100"/>
        <c:noMultiLvlLbl val="0"/>
      </c:catAx>
      <c:valAx>
        <c:axId val="3526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5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33EE-A985-404A-BCE5-6B78A820E387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FD80-2C3F-4A1A-8578-11036E4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9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0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TRACY</a:t>
            </a:r>
            <a:endParaRPr lang="en-US" b="1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Closer connection with hospitals and</a:t>
            </a:r>
            <a:r>
              <a:rPr lang="en-US" baseline="0" dirty="0" smtClean="0"/>
              <a:t> participating in discharge planning from the time of admission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Crisis Plan provided benefit to client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Reduce utilization of emergency system response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Minimize trauma of hospitalization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RON</a:t>
            </a:r>
          </a:p>
          <a:p>
            <a:endParaRPr lang="en-US" dirty="0" smtClean="0"/>
          </a:p>
          <a:p>
            <a:r>
              <a:rPr lang="en-US" dirty="0" smtClean="0"/>
              <a:t>The State invited</a:t>
            </a:r>
            <a:r>
              <a:rPr lang="en-US" baseline="0" dirty="0" smtClean="0"/>
              <a:t> </a:t>
            </a:r>
            <a:r>
              <a:rPr lang="en-US" baseline="0" dirty="0" smtClean="0"/>
              <a:t>Monroe County to </a:t>
            </a:r>
            <a:r>
              <a:rPr lang="en-US" baseline="0" dirty="0" smtClean="0"/>
              <a:t>participate in a </a:t>
            </a:r>
            <a:r>
              <a:rPr lang="en-US" baseline="0" dirty="0" err="1" smtClean="0"/>
              <a:t>NIATx</a:t>
            </a:r>
            <a:r>
              <a:rPr lang="en-US" baseline="0" dirty="0" smtClean="0"/>
              <a:t>  project because they saw that Monroe County had a very high hospital readmission rate.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agreed that we wanted to address this issue, got our </a:t>
            </a:r>
            <a:r>
              <a:rPr lang="en-US" baseline="0" dirty="0" err="1" smtClean="0"/>
              <a:t>NIATx</a:t>
            </a:r>
            <a:r>
              <a:rPr lang="en-US" baseline="0" dirty="0" smtClean="0"/>
              <a:t> </a:t>
            </a:r>
            <a:r>
              <a:rPr lang="en-US" baseline="0" dirty="0" smtClean="0"/>
              <a:t>training, </a:t>
            </a:r>
            <a:r>
              <a:rPr lang="en-US" baseline="0" dirty="0" smtClean="0"/>
              <a:t>and established </a:t>
            </a:r>
            <a:r>
              <a:rPr lang="en-US" baseline="0" dirty="0" smtClean="0"/>
              <a:t>an </a:t>
            </a:r>
            <a:r>
              <a:rPr lang="en-US" baseline="0" dirty="0" smtClean="0"/>
              <a:t>AIM to reduce readmissions by 50%.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3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ALICIA &amp; SHELLY</a:t>
            </a:r>
          </a:p>
          <a:p>
            <a:endParaRPr lang="en-US" dirty="0" smtClean="0"/>
          </a:p>
          <a:p>
            <a:r>
              <a:rPr lang="en-US" dirty="0" smtClean="0"/>
              <a:t>It surprised and concerned us that Monroe</a:t>
            </a:r>
            <a:r>
              <a:rPr lang="en-US" baseline="0" dirty="0" smtClean="0"/>
              <a:t> had such a high hospital readmission rate.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Did we have a problem that we didn’t know about?   Something didn’t seem right.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looked at the circumstances of every </a:t>
            </a:r>
            <a:r>
              <a:rPr lang="en-US" baseline="0" dirty="0" err="1" smtClean="0"/>
              <a:t>hosptialization</a:t>
            </a:r>
            <a:r>
              <a:rPr lang="en-US" baseline="0" dirty="0" smtClean="0"/>
              <a:t> in from the SFY 2015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ALICIA &amp; SHELLY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After the detailed review, we found </a:t>
            </a:r>
            <a:r>
              <a:rPr lang="en-US" baseline="0" dirty="0" smtClean="0"/>
              <a:t>that many of </a:t>
            </a:r>
            <a:r>
              <a:rPr lang="en-US" baseline="0" dirty="0" smtClean="0"/>
              <a:t>the hospitalizations that </a:t>
            </a:r>
            <a:r>
              <a:rPr lang="en-US" baseline="0" dirty="0" smtClean="0"/>
              <a:t>the state identified as readmissions were not actually readmissions</a:t>
            </a:r>
          </a:p>
          <a:p>
            <a:endParaRPr lang="en-US" dirty="0" smtClean="0"/>
          </a:p>
          <a:p>
            <a:r>
              <a:rPr lang="en-US" dirty="0" smtClean="0"/>
              <a:t>After the review we discovered that</a:t>
            </a:r>
            <a:r>
              <a:rPr lang="en-US" baseline="0" dirty="0" smtClean="0"/>
              <a:t> Monroe’s readmission rate for SFY 2015 was actually only 5%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discrepancy was due to how Monroe’s PPS data was uploading to the </a:t>
            </a:r>
            <a:r>
              <a:rPr lang="en-US" baseline="0" dirty="0" smtClean="0"/>
              <a:t>State 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 though we were</a:t>
            </a:r>
            <a:r>
              <a:rPr lang="en-US" baseline="0" dirty="0" smtClean="0"/>
              <a:t> able to determine that Monroe did not have a high rate of readmissions, we decided to go forward with trying to reduce this rate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2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NIKKI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 of the readmission data revealed that re-hospitalizations mostly occurred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person NOT connecting to services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going back into crisis </a:t>
            </a:r>
            <a:r>
              <a:rPr lang="en-US" dirty="0" smtClean="0"/>
              <a:t>after discharge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reason we felt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we needed our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NIATx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to focus on the discharge process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Tabletop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“walk-through” identified that we don’t have direct contact with the person while he/she is in the hospital; 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follow-up attempts did not occur until after person discharged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hospital shared contact information with follow-up staff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difficulty contacting individuals after discharge; individuals frequently did not respond to attempts to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so we could not assist with service linkage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Considerations: 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ENGAGEMENT TO OUTPATIENT OR COMMUNITY SERVICES FOLLOWING DISCHARGE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available and is person able to get appointments?  Are there wait lists or other barriers?</a:t>
            </a:r>
          </a:p>
          <a:p>
            <a:pPr lvl="1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person have what is needed to connect to services?  Are transportation issues?  Does person have insurance/funding needed for services?  Are there other barriers?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warm hand off with hospital at discharge.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9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NIKKI</a:t>
            </a:r>
          </a:p>
          <a:p>
            <a:endParaRPr lang="en-US" dirty="0" smtClean="0"/>
          </a:p>
          <a:p>
            <a:r>
              <a:rPr lang="en-US" dirty="0" smtClean="0"/>
              <a:t>IMPROVE ENGAGEMENT IN OUTPATIENT CARE </a:t>
            </a:r>
            <a:r>
              <a:rPr lang="en-US" baseline="0" dirty="0" smtClean="0"/>
              <a:t> with better </a:t>
            </a:r>
            <a:r>
              <a:rPr lang="en-US" dirty="0" smtClean="0"/>
              <a:t>FOLLOW-UP AND LINKAGE </a:t>
            </a:r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Improve follow-up activities post hospitalization in order to better engage the person,</a:t>
            </a:r>
            <a:r>
              <a:rPr lang="en-US" sz="1200" baseline="0" dirty="0" smtClean="0">
                <a:effectLst/>
              </a:rPr>
              <a:t> </a:t>
            </a:r>
            <a:r>
              <a:rPr lang="en-US" sz="1200" dirty="0" smtClean="0">
                <a:effectLst/>
              </a:rPr>
              <a:t>increase the chance of them following through with services, and not require readmission.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Began Change Plan 6/8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0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TRACY</a:t>
            </a:r>
          </a:p>
          <a:p>
            <a:endParaRPr lang="en-US" dirty="0" smtClean="0"/>
          </a:p>
          <a:p>
            <a:r>
              <a:rPr lang="en-US" dirty="0" err="1" smtClean="0"/>
              <a:t>NIATx</a:t>
            </a:r>
            <a:r>
              <a:rPr lang="en-US" baseline="0" dirty="0" smtClean="0"/>
              <a:t> Charter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3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TRACY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2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TRACY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D80-2C3F-4A1A-8578-11036E41BD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4FFA15-6D8E-429C-A3D0-C61FBC4ABEF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B5D0B2-36E3-4C92-BD24-C2B0E77C49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Monroe County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NIATX Project: Hospital Readmission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NEXT STEPS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04999"/>
            <a:ext cx="7848599" cy="190500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Improve </a:t>
            </a:r>
            <a:r>
              <a:rPr lang="en-US" sz="2200" dirty="0" smtClean="0"/>
              <a:t>consistency of Warm-Handoff from inpatient to community services </a:t>
            </a:r>
            <a:r>
              <a:rPr lang="en-US" sz="2000" i="1" dirty="0" smtClean="0"/>
              <a:t>(work through barriers)</a:t>
            </a:r>
          </a:p>
          <a:p>
            <a:r>
              <a:rPr lang="en-US" sz="2200" dirty="0" smtClean="0"/>
              <a:t>Work on follow-up response when contact with person in the hospital is not possible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tracy.thorsen\AppData\Local\Microsoft\Windows\Temporary Internet Files\Content.IE5\IX56BCM0\stairs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3352800"/>
            <a:ext cx="32956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2257" y="3429000"/>
            <a:ext cx="66294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Review other resource issues that might be a problem for person connecting to services following discharge</a:t>
            </a:r>
          </a:p>
          <a:p>
            <a:pPr lvl="1"/>
            <a:r>
              <a:rPr lang="en-US" dirty="0" smtClean="0"/>
              <a:t>Is the needed service available?</a:t>
            </a:r>
          </a:p>
          <a:p>
            <a:pPr lvl="1"/>
            <a:r>
              <a:rPr lang="en-US" dirty="0" smtClean="0"/>
              <a:t>Are there wait lists or other barriers?</a:t>
            </a:r>
          </a:p>
          <a:p>
            <a:pPr lvl="1"/>
            <a:r>
              <a:rPr lang="en-US" dirty="0" smtClean="0"/>
              <a:t>Can the person get to appointments?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Transportation or work issues?  </a:t>
            </a:r>
          </a:p>
          <a:p>
            <a:pPr lvl="1"/>
            <a:r>
              <a:rPr lang="en-US" dirty="0" smtClean="0"/>
              <a:t>Does person have the ability to pay for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needed services?  Insurance?</a:t>
            </a:r>
          </a:p>
          <a:p>
            <a:pPr lvl="1"/>
            <a:r>
              <a:rPr lang="en-US" dirty="0" smtClean="0"/>
              <a:t>Are there other barriers?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IMPACT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Improved </a:t>
            </a:r>
            <a:r>
              <a:rPr lang="en-US" dirty="0" smtClean="0"/>
              <a:t>our </a:t>
            </a:r>
            <a:r>
              <a:rPr lang="en-US" dirty="0" smtClean="0"/>
              <a:t>County </a:t>
            </a:r>
            <a:r>
              <a:rPr lang="en-US" dirty="0" smtClean="0"/>
              <a:t>process for linkage and follow-up when a person is hospitalized</a:t>
            </a:r>
          </a:p>
          <a:p>
            <a:r>
              <a:rPr lang="en-US" dirty="0" smtClean="0"/>
              <a:t>Increased involvement in discharge planning </a:t>
            </a:r>
            <a:r>
              <a:rPr lang="en-US" dirty="0"/>
              <a:t>to assure appropriate supports in the community</a:t>
            </a:r>
          </a:p>
          <a:p>
            <a:pPr lvl="1"/>
            <a:r>
              <a:rPr lang="en-US" dirty="0" smtClean="0"/>
              <a:t>Able to coordinate </a:t>
            </a:r>
            <a:r>
              <a:rPr lang="en-US" dirty="0" smtClean="0"/>
              <a:t>&amp; troubleshoot issues </a:t>
            </a:r>
            <a:r>
              <a:rPr lang="en-US" dirty="0" smtClean="0"/>
              <a:t>with </a:t>
            </a:r>
            <a:r>
              <a:rPr lang="en-US" dirty="0" smtClean="0"/>
              <a:t>discharge and connection </a:t>
            </a:r>
            <a:r>
              <a:rPr lang="en-US" dirty="0" smtClean="0"/>
              <a:t>to outpatient or other community services</a:t>
            </a:r>
          </a:p>
          <a:p>
            <a:pPr lvl="1"/>
            <a:r>
              <a:rPr lang="en-US" dirty="0" smtClean="0"/>
              <a:t>Client has a connection with the county and can reach out for assistance and resources</a:t>
            </a:r>
          </a:p>
          <a:p>
            <a:r>
              <a:rPr lang="en-US" dirty="0" smtClean="0"/>
              <a:t>Reduced Readmissions Equals…</a:t>
            </a:r>
          </a:p>
          <a:p>
            <a:pPr lvl="1"/>
            <a:r>
              <a:rPr lang="en-US" dirty="0" smtClean="0"/>
              <a:t>Reduced cost to clients and to the </a:t>
            </a:r>
            <a:r>
              <a:rPr lang="en-US" dirty="0" smtClean="0"/>
              <a:t>County </a:t>
            </a:r>
          </a:p>
          <a:p>
            <a:pPr lvl="1"/>
            <a:r>
              <a:rPr lang="en-US" dirty="0" smtClean="0"/>
              <a:t>Reduced involvement in emergency system (ER, LE, Courts,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Less disruption to person’s life (family, work,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AIM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 Reduce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readmissions by 50%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2362200"/>
            <a:ext cx="3429000" cy="409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0497"/>
            <a:ext cx="7724775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41818"/>
          <a:stretch/>
        </p:blipFill>
        <p:spPr>
          <a:xfrm>
            <a:off x="4419599" y="2362200"/>
            <a:ext cx="4126057" cy="296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6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REVIEW OF DATA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9" b="13131"/>
          <a:stretch/>
        </p:blipFill>
        <p:spPr>
          <a:xfrm>
            <a:off x="381000" y="1821873"/>
            <a:ext cx="435746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53000" y="1821872"/>
            <a:ext cx="4038600" cy="48075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22.2% seemed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high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us!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we have a problem we didn’t know about?</a:t>
            </a:r>
          </a:p>
          <a:p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to be sure, Alicia and Shelly conducted an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exhaustive review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EVERY hospitalization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9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CORRECTED DATA</a:t>
            </a:r>
            <a:endParaRPr lang="en-US" sz="6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066106"/>
              </p:ext>
            </p:extLst>
          </p:nvPr>
        </p:nvGraphicFramePr>
        <p:xfrm>
          <a:off x="257175" y="2057400"/>
          <a:ext cx="862964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1330"/>
              </p:ext>
            </p:extLst>
          </p:nvPr>
        </p:nvGraphicFramePr>
        <p:xfrm>
          <a:off x="228600" y="2057400"/>
          <a:ext cx="870584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295399" y="5209309"/>
            <a:ext cx="6906491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found that Monroe’s 30-Day Readmission Rate was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actually </a:t>
            </a:r>
            <a:r>
              <a:rPr lang="en-US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5%!  </a:t>
            </a:r>
            <a:endParaRPr lang="en-US" sz="28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0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DECIDING WHERE TO START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MAIN REASON FOR READMISSIONS: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not connecting to services </a:t>
            </a:r>
            <a:r>
              <a:rPr lang="en-US" dirty="0" smtClean="0"/>
              <a:t>after discharge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DECIDED TO FOCUS ON DISCHARGE &amp; FOLLOW-UP</a:t>
            </a:r>
          </a:p>
          <a:p>
            <a:pPr lvl="1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Tabletop Walk-Through </a:t>
            </a:r>
            <a:r>
              <a:rPr lang="en-US" dirty="0"/>
              <a:t>in lieu of </a:t>
            </a:r>
            <a:r>
              <a:rPr lang="en-US" dirty="0" smtClean="0"/>
              <a:t>actual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Walk-Through</a:t>
            </a:r>
            <a:r>
              <a:rPr lang="en-US" dirty="0" smtClean="0"/>
              <a:t> to examine  </a:t>
            </a:r>
            <a:r>
              <a:rPr lang="en-US" dirty="0"/>
              <a:t>the discharge process and follow-up </a:t>
            </a:r>
            <a:r>
              <a:rPr lang="en-US" dirty="0" smtClean="0"/>
              <a:t>activities</a:t>
            </a:r>
          </a:p>
          <a:p>
            <a:pPr marL="457200" lvl="1" indent="0">
              <a:buNone/>
            </a:pPr>
            <a:r>
              <a:rPr lang="en-US" dirty="0" smtClean="0"/>
              <a:t>	Results of Review</a:t>
            </a:r>
          </a:p>
          <a:p>
            <a:pPr lvl="2"/>
            <a:r>
              <a:rPr lang="en-US" dirty="0" smtClean="0"/>
              <a:t>Our follow-up has been conducted mostly with hospital staff </a:t>
            </a:r>
            <a:r>
              <a:rPr lang="en-US" sz="1600" i="1" dirty="0" smtClean="0"/>
              <a:t>(not client) </a:t>
            </a:r>
            <a:r>
              <a:rPr lang="en-US" dirty="0" smtClean="0"/>
              <a:t>during hospital stay</a:t>
            </a:r>
          </a:p>
          <a:p>
            <a:pPr lvl="2"/>
            <a:r>
              <a:rPr lang="en-US" dirty="0" smtClean="0"/>
              <a:t>Difficulty contacting individuals following discharge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8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CHANGE PLAN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1600200"/>
            <a:ext cx="66294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IMPROVE ENGAGEMENT IN OUTPATIENT CARE </a:t>
            </a:r>
          </a:p>
          <a:p>
            <a:pPr lvl="1"/>
            <a:r>
              <a:rPr lang="en-US" sz="2400" dirty="0" smtClean="0"/>
              <a:t>Develop a follow-up checklist of questions/topics to discuss with the person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Warm </a:t>
            </a:r>
            <a:r>
              <a:rPr lang="en-US" sz="2400" dirty="0"/>
              <a:t>Hand-Off from Inpatient to </a:t>
            </a:r>
            <a:r>
              <a:rPr lang="en-US" sz="2400" dirty="0" smtClean="0"/>
              <a:t>the Community Service </a:t>
            </a:r>
            <a:r>
              <a:rPr lang="en-US" sz="2400" dirty="0"/>
              <a:t>System</a:t>
            </a:r>
          </a:p>
          <a:p>
            <a:pPr lvl="2"/>
            <a:r>
              <a:rPr lang="en-US" sz="2000" dirty="0"/>
              <a:t>Connect with person while still in hospital to build rapport </a:t>
            </a:r>
            <a:r>
              <a:rPr lang="en-US" sz="2000" dirty="0" smtClean="0"/>
              <a:t>&amp; establish a connection and troubleshoot barriers to service linkage</a:t>
            </a:r>
            <a:endParaRPr lang="en-US" sz="2000" dirty="0"/>
          </a:p>
          <a:p>
            <a:pPr lvl="2"/>
            <a:r>
              <a:rPr lang="en-US" sz="2000" dirty="0"/>
              <a:t>Participate in Hospital Discharge Meetings </a:t>
            </a:r>
            <a:r>
              <a:rPr lang="en-US" sz="2000" i="1" dirty="0"/>
              <a:t>(In-Person for children)</a:t>
            </a:r>
          </a:p>
          <a:p>
            <a:pPr lvl="2"/>
            <a:r>
              <a:rPr lang="en-US" sz="2000" dirty="0" smtClean="0"/>
              <a:t>Prior to discharge, schedule time to meet and develop </a:t>
            </a:r>
            <a:r>
              <a:rPr lang="en-US" sz="2000" dirty="0"/>
              <a:t>a Crisis Plan </a:t>
            </a:r>
          </a:p>
          <a:p>
            <a:pPr lvl="2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20539" r="41761" b="38186"/>
          <a:stretch/>
        </p:blipFill>
        <p:spPr>
          <a:xfrm>
            <a:off x="323850" y="1752600"/>
            <a:ext cx="2057400" cy="484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9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53533"/>
              </p:ext>
            </p:extLst>
          </p:nvPr>
        </p:nvGraphicFramePr>
        <p:xfrm>
          <a:off x="381000" y="304800"/>
          <a:ext cx="8229600" cy="6026346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238140"/>
                <a:gridCol w="5991460"/>
              </a:tblGrid>
              <a:tr h="46511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CHANGE PROJECT TITLE</a:t>
                      </a:r>
                      <a:endParaRPr lang="en-US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810" marR="60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Monroe County Project to Reduce Hospital Readmissions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0810" marR="60810" marT="0" marB="0" anchor="ctr"/>
                </a:tc>
              </a:tr>
              <a:tr h="590545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 BIG AIM </a:t>
                      </a:r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100" b="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810" marR="60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Reduce hospital readmissions by 50%.</a:t>
                      </a:r>
                      <a:endParaRPr lang="en-US" sz="1800" b="1" i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10" marR="60810" marT="0" marB="0" anchor="ctr"/>
                </a:tc>
              </a:tr>
              <a:tr h="1077942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What </a:t>
                      </a: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SMALL AIM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will the Change Project address? </a:t>
                      </a:r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Choose one aim that will help you achieve the Big Aim and indicate baseline measure and target.</a:t>
                      </a:r>
                      <a:endParaRPr lang="en-US" sz="1100" b="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810" marR="60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WARM HAND-OFF:</a:t>
                      </a:r>
                      <a:r>
                        <a:rPr lang="en-US" sz="1400" baseline="0" dirty="0" smtClean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Improve </a:t>
                      </a:r>
                      <a:r>
                        <a:rPr lang="en-US" sz="1400" dirty="0">
                          <a:effectLst/>
                        </a:rPr>
                        <a:t>follow-up activities post hospitalization in order to better engage the </a:t>
                      </a:r>
                      <a:r>
                        <a:rPr lang="en-US" sz="1400" dirty="0" smtClean="0">
                          <a:effectLst/>
                        </a:rPr>
                        <a:t>person,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increase </a:t>
                      </a:r>
                      <a:r>
                        <a:rPr lang="en-US" sz="1400" dirty="0">
                          <a:effectLst/>
                        </a:rPr>
                        <a:t>the chance of them following through with </a:t>
                      </a:r>
                      <a:r>
                        <a:rPr lang="en-US" sz="1400" dirty="0" smtClean="0">
                          <a:effectLst/>
                        </a:rPr>
                        <a:t>services, </a:t>
                      </a:r>
                      <a:r>
                        <a:rPr lang="en-US" sz="1400" dirty="0">
                          <a:effectLst/>
                        </a:rPr>
                        <a:t>and not require readmission.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10" marR="60810" marT="0" marB="0" anchor="ctr"/>
                </a:tc>
              </a:tr>
              <a:tr h="683005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What POPULATION are you trying to help, e.g. participants in a specific program? </a:t>
                      </a:r>
                      <a:endParaRPr lang="en-US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810" marR="60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Individuals (adults &amp; children) who are hospitalized and are either Monroe County residents or were hospitalized through the County crisis system.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10" marR="60810" marT="0" marB="0" anchor="ctr"/>
                </a:tc>
              </a:tr>
              <a:tr h="26046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EXECUTIVE SPONSOR</a:t>
                      </a:r>
                      <a:endParaRPr lang="en-US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810" marR="60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effectLst/>
                        </a:rPr>
                        <a:t>Ron Hamilton, Human Services Director</a:t>
                      </a:r>
                      <a:endParaRPr lang="en-US" sz="11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10" marR="60810" marT="0" marB="0" anchor="ctr"/>
                </a:tc>
              </a:tr>
              <a:tr h="26046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 CHANGE LEADER</a:t>
                      </a:r>
                      <a:endParaRPr lang="en-US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810" marR="60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effectLst/>
                        </a:rPr>
                        <a:t>Tracy Thorsen, Human Services Clinical Administrator</a:t>
                      </a:r>
                      <a:endParaRPr lang="en-US" sz="11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10" marR="60810" marT="0" marB="0" anchor="ctr"/>
                </a:tc>
              </a:tr>
              <a:tr h="26046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 CHANGE TEAM MEMBERS</a:t>
                      </a:r>
                      <a:endParaRPr lang="en-US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810" marR="6081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effectLst/>
                        </a:rPr>
                        <a:t>Nikki </a:t>
                      </a:r>
                      <a:r>
                        <a:rPr lang="en-US" sz="1100" b="0" i="1" dirty="0" smtClean="0">
                          <a:effectLst/>
                        </a:rPr>
                        <a:t>Christensen, Sue </a:t>
                      </a:r>
                      <a:r>
                        <a:rPr lang="en-US" sz="1100" b="0" i="1" dirty="0" err="1" smtClean="0">
                          <a:effectLst/>
                        </a:rPr>
                        <a:t>Rettler</a:t>
                      </a:r>
                      <a:r>
                        <a:rPr lang="en-US" sz="1100" b="0" i="1" dirty="0" smtClean="0">
                          <a:effectLst/>
                        </a:rPr>
                        <a:t>, Alicia </a:t>
                      </a:r>
                      <a:r>
                        <a:rPr lang="en-US" sz="1100" b="0" i="1" dirty="0">
                          <a:effectLst/>
                        </a:rPr>
                        <a:t>Darling, </a:t>
                      </a:r>
                      <a:r>
                        <a:rPr lang="en-US" sz="1100" b="0" i="1" dirty="0" smtClean="0">
                          <a:effectLst/>
                        </a:rPr>
                        <a:t>and</a:t>
                      </a:r>
                      <a:r>
                        <a:rPr lang="en-US" sz="1100" b="0" i="1" baseline="0" dirty="0" smtClean="0">
                          <a:effectLst/>
                        </a:rPr>
                        <a:t> </a:t>
                      </a:r>
                      <a:r>
                        <a:rPr lang="en-US" sz="1100" b="0" i="1" dirty="0" smtClean="0">
                          <a:effectLst/>
                        </a:rPr>
                        <a:t>Shelly Davis</a:t>
                      </a:r>
                      <a:endParaRPr lang="en-US" sz="11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10" marR="60810" marT="0" marB="0" anchor="ctr"/>
                </a:tc>
              </a:tr>
              <a:tr h="1041854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8a. How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will you COLLECT DATA to measure the impact of change on the </a:t>
                      </a: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BIG AIM?</a:t>
                      </a:r>
                      <a:endParaRPr lang="en-US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810" marR="60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Two systems of data collection will be used.  All hospital admissions are recorded in a spreadsheet maintained by Human Services. </a:t>
                      </a:r>
                      <a:r>
                        <a:rPr lang="en-US" sz="1400" dirty="0" smtClean="0">
                          <a:effectLst/>
                        </a:rPr>
                        <a:t>PPS </a:t>
                      </a:r>
                      <a:r>
                        <a:rPr lang="en-US" sz="1400" dirty="0">
                          <a:effectLst/>
                        </a:rPr>
                        <a:t>data will continue to be recorded with improved accuracy and will be reviewed as available.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10" marR="60810" marT="0" marB="0" anchor="ctr"/>
                </a:tc>
              </a:tr>
              <a:tr h="693249"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8a. How will you COLLECT DATA to measure the impact of change on the SMALL AIM?</a:t>
                      </a:r>
                      <a:endParaRPr lang="en-US" sz="9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810" marR="60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Follow-up</a:t>
                      </a:r>
                      <a:r>
                        <a:rPr lang="en-US" sz="1400" baseline="0" dirty="0" smtClean="0">
                          <a:effectLst/>
                        </a:rPr>
                        <a:t> activities that were conducted are also recorded on the same spreadsheet used to record hospital admissions. </a:t>
                      </a:r>
                      <a:endParaRPr lang="en-US" sz="1400" dirty="0">
                        <a:effectLst/>
                      </a:endParaRPr>
                    </a:p>
                  </a:txBody>
                  <a:tcPr marL="60810" marR="60810" marT="0" marB="0" anchor="ctr"/>
                </a:tc>
              </a:tr>
              <a:tr h="693249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 What is the expected IMPACT of this change project?   How will the Executive Sponsor know?</a:t>
                      </a:r>
                      <a:endParaRPr lang="en-US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810" marR="60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Improved connections with hospitalized </a:t>
                      </a:r>
                      <a:r>
                        <a:rPr lang="en-US" sz="1400" dirty="0" smtClean="0">
                          <a:effectLst/>
                        </a:rPr>
                        <a:t>individuals; Improved</a:t>
                      </a:r>
                      <a:r>
                        <a:rPr lang="en-US" sz="1400" baseline="0" dirty="0" smtClean="0">
                          <a:effectLst/>
                        </a:rPr>
                        <a:t> transitions into community treatment services; Reduced disruption to individuals lives</a:t>
                      </a:r>
                      <a:endParaRPr lang="en-US" sz="1400" dirty="0">
                        <a:effectLst/>
                      </a:endParaRPr>
                    </a:p>
                  </a:txBody>
                  <a:tcPr marL="60810" marR="608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2800" dirty="0"/>
              <a:t>Use existing </a:t>
            </a:r>
            <a:r>
              <a:rPr lang="en-US" sz="2800" i="1" dirty="0"/>
              <a:t>“Crisis-CH51 Tracking” </a:t>
            </a:r>
            <a:r>
              <a:rPr lang="en-US" sz="2800" dirty="0"/>
              <a:t>spreadsheet</a:t>
            </a:r>
          </a:p>
          <a:p>
            <a:pPr lvl="1"/>
            <a:r>
              <a:rPr lang="en-US" sz="2400" dirty="0"/>
              <a:t>Record every Crisis Contact</a:t>
            </a:r>
          </a:p>
          <a:p>
            <a:pPr lvl="1"/>
            <a:r>
              <a:rPr lang="en-US" sz="2400" dirty="0"/>
              <a:t>Record voluntary &amp; involuntary hospitalizations</a:t>
            </a:r>
          </a:p>
          <a:p>
            <a:pPr lvl="1"/>
            <a:r>
              <a:rPr lang="en-US" sz="2400" dirty="0"/>
              <a:t>Record first 3 Follow-up Contacts including if contact was with client in the hospital or in the community</a:t>
            </a:r>
          </a:p>
          <a:p>
            <a:r>
              <a:rPr lang="en-US" sz="2800" dirty="0" smtClean="0"/>
              <a:t>Data </a:t>
            </a:r>
            <a:endParaRPr lang="en-US" sz="2800" dirty="0" smtClean="0"/>
          </a:p>
          <a:p>
            <a:pPr lvl="1"/>
            <a:r>
              <a:rPr lang="en-US" sz="2400" dirty="0" smtClean="0"/>
              <a:t># of hospitalizations</a:t>
            </a:r>
          </a:p>
          <a:p>
            <a:pPr lvl="1"/>
            <a:r>
              <a:rPr lang="en-US" sz="2400" dirty="0" smtClean="0"/>
              <a:t># of readmissions</a:t>
            </a:r>
          </a:p>
          <a:p>
            <a:pPr lvl="1"/>
            <a:r>
              <a:rPr lang="en-US" sz="2400" dirty="0" smtClean="0"/>
              <a:t>% follow-up contacts conducted while person in the hospital 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09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81000" y="1694384"/>
            <a:ext cx="6557963" cy="4255927"/>
            <a:chOff x="1371600" y="1676400"/>
            <a:chExt cx="6557963" cy="4255927"/>
          </a:xfrm>
        </p:grpSpPr>
        <p:graphicFrame>
          <p:nvGraphicFramePr>
            <p:cNvPr id="23" name="Char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63788911"/>
                </p:ext>
              </p:extLst>
            </p:nvPr>
          </p:nvGraphicFramePr>
          <p:xfrm>
            <a:off x="1371600" y="1676400"/>
            <a:ext cx="6557963" cy="3429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4" name="Group 23"/>
            <p:cNvGrpSpPr/>
            <p:nvPr/>
          </p:nvGrpSpPr>
          <p:grpSpPr>
            <a:xfrm>
              <a:off x="2743200" y="5314495"/>
              <a:ext cx="3886200" cy="617832"/>
              <a:chOff x="1981200" y="5393323"/>
              <a:chExt cx="3886200" cy="61783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981200" y="548640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81200" y="5796455"/>
                <a:ext cx="152400" cy="1524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133600" y="5393323"/>
                <a:ext cx="3733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First Contact with Person in Hospital</a:t>
                </a:r>
                <a:endParaRPr lang="en-US" sz="1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33600" y="5703378"/>
                <a:ext cx="3733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First Contact with Person in Community</a:t>
                </a:r>
                <a:endParaRPr lang="en-US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467600" cy="111166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RESULTS</a:t>
            </a:r>
            <a:endParaRPr lang="en-US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25269" y="800035"/>
            <a:ext cx="3437578" cy="4009400"/>
            <a:chOff x="5230708" y="775720"/>
            <a:chExt cx="3437578" cy="4009400"/>
          </a:xfrm>
        </p:grpSpPr>
        <p:pic>
          <p:nvPicPr>
            <p:cNvPr id="1030" name="Picture 6" descr="C:\Users\tracy.thorsen\AppData\Local\Microsoft\Windows\Temporary Internet Files\Content.IE5\IX56BCM0\formulas-excel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5498">
              <a:off x="5230708" y="3642030"/>
              <a:ext cx="1143090" cy="11430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410200" y="775720"/>
              <a:ext cx="3258086" cy="1995053"/>
              <a:chOff x="323314" y="1156853"/>
              <a:chExt cx="4660392" cy="2743200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323314" y="1156853"/>
                <a:ext cx="4660392" cy="2743200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C:\Users\tracy.thorsen\AppData\Local\Microsoft\Windows\Temporary Internet Files\Content.IE5\KQHPIQCX\matematicas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0776" y="1752600"/>
                <a:ext cx="3025468" cy="1267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609600" y="1828800"/>
            <a:ext cx="6096000" cy="4466986"/>
            <a:chOff x="107674" y="1476268"/>
            <a:chExt cx="8039101" cy="4900529"/>
          </a:xfrm>
        </p:grpSpPr>
        <p:graphicFrame>
          <p:nvGraphicFramePr>
            <p:cNvPr id="30" name="Char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9281862"/>
                </p:ext>
              </p:extLst>
            </p:nvPr>
          </p:nvGraphicFramePr>
          <p:xfrm>
            <a:off x="107674" y="1476268"/>
            <a:ext cx="8039101" cy="36790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31" name="Group 30"/>
            <p:cNvGrpSpPr/>
            <p:nvPr/>
          </p:nvGrpSpPr>
          <p:grpSpPr>
            <a:xfrm>
              <a:off x="2895600" y="5802320"/>
              <a:ext cx="2949961" cy="574477"/>
              <a:chOff x="2209800" y="5923061"/>
              <a:chExt cx="2949961" cy="57447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209800" y="6019800"/>
                <a:ext cx="152400" cy="114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209800" y="6286500"/>
                <a:ext cx="152400" cy="1143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82982" y="5923061"/>
                <a:ext cx="2402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Readmissions within 30 days</a:t>
                </a:r>
                <a:endParaRPr lang="en-US" sz="1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62200" y="6189761"/>
                <a:ext cx="27975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Hospitalizations (no readmissions)</a:t>
                </a:r>
                <a:endParaRPr lang="en-US" sz="14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/>
          <a:stretch/>
        </p:blipFill>
        <p:spPr>
          <a:xfrm>
            <a:off x="4925223" y="2204704"/>
            <a:ext cx="4478482" cy="46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1724</TotalTime>
  <Words>1093</Words>
  <Application>Microsoft Office PowerPoint</Application>
  <PresentationFormat>On-screen Show (4:3)</PresentationFormat>
  <Paragraphs>176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Decatur</vt:lpstr>
      <vt:lpstr>Monroe County</vt:lpstr>
      <vt:lpstr>AIM</vt:lpstr>
      <vt:lpstr>REVIEW OF DATA</vt:lpstr>
      <vt:lpstr>CORRECTED DATA</vt:lpstr>
      <vt:lpstr>DECIDING WHERE TO START</vt:lpstr>
      <vt:lpstr>CHANGE PLAN</vt:lpstr>
      <vt:lpstr>PowerPoint Presentation</vt:lpstr>
      <vt:lpstr>DATA COLLECTIONS</vt:lpstr>
      <vt:lpstr>RESULTS</vt:lpstr>
      <vt:lpstr>NEXT STEPS</vt:lpstr>
      <vt:lpstr>IMPACT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Monroe County</dc:title>
  <dc:creator>Tracy Thorsen</dc:creator>
  <cp:lastModifiedBy>Tracy Thorsen</cp:lastModifiedBy>
  <cp:revision>86</cp:revision>
  <dcterms:created xsi:type="dcterms:W3CDTF">2017-08-30T16:37:14Z</dcterms:created>
  <dcterms:modified xsi:type="dcterms:W3CDTF">2017-10-17T00:29:51Z</dcterms:modified>
</cp:coreProperties>
</file>