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4" autoAdjust="0"/>
    <p:restoredTop sz="94660"/>
  </p:normalViewPr>
  <p:slideViewPr>
    <p:cSldViewPr snapToGrid="0">
      <p:cViewPr varScale="1">
        <p:scale>
          <a:sx n="86" d="100"/>
          <a:sy n="86" d="100"/>
        </p:scale>
        <p:origin x="248"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4" Type="http://schemas.openxmlformats.org/officeDocument/2006/relationships/chartUserShapes" Target="../drawings/drawing1.xml"/><Relationship Id="rId1" Type="http://schemas.microsoft.com/office/2011/relationships/chartStyle" Target="style1.xml"/><Relationship Id="rId2"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Readmissions</c:v>
                </c:pt>
              </c:strCache>
            </c:strRef>
          </c:tx>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dPt>
          <c:dLbls>
            <c:dLbl>
              <c:idx val="0"/>
              <c:layout>
                <c:manualLayout>
                  <c:x val="-0.0956337367630773"/>
                  <c:y val="-0.0886456161683856"/>
                </c:manualLayout>
              </c:layout>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1"/>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2"/>
                      </a:solidFill>
                      <a:effectLst/>
                      <a:latin typeface="+mn-lt"/>
                      <a:ea typeface="+mn-ea"/>
                      <a:cs typeface="+mn-cs"/>
                    </a:defRPr>
                  </a:pPr>
                  <a:endParaRPr lang="en-US"/>
                </a:p>
              </c:txPr>
              <c:dLblPos val="inEnd"/>
              <c:showLegendKey val="0"/>
              <c:showVal val="0"/>
              <c:showCatName val="1"/>
              <c:showSerName val="0"/>
              <c:showPercent val="0"/>
              <c:showBubbleSize val="0"/>
            </c:dLbl>
            <c:dLbl>
              <c:idx val="2"/>
              <c:layout>
                <c:manualLayout>
                  <c:x val="0.13772219178874"/>
                  <c:y val="0.175804232281656"/>
                </c:manualLayout>
              </c:layout>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3"/>
                      </a:solidFill>
                      <a:effectLst/>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15:layout/>
                </c:ext>
              </c:extLst>
            </c:dLbl>
            <c:dLbl>
              <c:idx val="3"/>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4"/>
                      </a:solidFill>
                      <a:effectLst/>
                      <a:latin typeface="+mn-lt"/>
                      <a:ea typeface="+mn-ea"/>
                      <a:cs typeface="+mn-cs"/>
                    </a:defRPr>
                  </a:pPr>
                  <a:endParaRPr lang="en-US"/>
                </a:p>
              </c:txPr>
              <c:dLblPos val="inEnd"/>
              <c:showLegendKey val="0"/>
              <c:showVal val="0"/>
              <c:showCatName val="1"/>
              <c:showSerName val="0"/>
              <c:showPercent val="0"/>
              <c:showBubbleSize val="0"/>
            </c:dLbl>
            <c:spPr>
              <a:solidFill>
                <a:prstClr val="white">
                  <a:alpha val="90000"/>
                </a:prstClr>
              </a:solidFill>
              <a:ln w="12700" cap="flat" cmpd="sng" algn="ctr">
                <a:solidFill>
                  <a:srgbClr val="5B9BD5"/>
                </a:solidFill>
                <a:round/>
              </a:ln>
              <a:effectLst>
                <a:outerShdw blurRad="50800" dist="38100" dir="2700000" algn="tl" rotWithShape="0">
                  <a:srgbClr val="5B9BD5">
                    <a:lumMod val="75000"/>
                    <a:alpha val="40000"/>
                  </a:srgbClr>
                </a:outerShdw>
              </a:effectLst>
            </c:spPr>
            <c:dLblPos val="inEnd"/>
            <c:showLegendKey val="0"/>
            <c:showVal val="0"/>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numRef>
              <c:f>Sheet1!$A$2:$A$5</c:f>
              <c:numCache>
                <c:formatCode>General</c:formatCode>
                <c:ptCount val="4"/>
                <c:pt idx="0">
                  <c:v>2016.0</c:v>
                </c:pt>
                <c:pt idx="1">
                  <c:v>2017.0</c:v>
                </c:pt>
                <c:pt idx="2">
                  <c:v>2017.0</c:v>
                </c:pt>
                <c:pt idx="3">
                  <c:v>2017.0</c:v>
                </c:pt>
              </c:numCache>
            </c:numRef>
          </c:cat>
          <c:val>
            <c:numRef>
              <c:f>Sheet1!$B$2:$B$5</c:f>
              <c:numCache>
                <c:formatCode>General</c:formatCode>
                <c:ptCount val="4"/>
                <c:pt idx="0">
                  <c:v>18.0</c:v>
                </c:pt>
                <c:pt idx="1">
                  <c:v>12.0</c:v>
                </c:pt>
                <c:pt idx="2">
                  <c:v>3.0</c:v>
                </c:pt>
                <c:pt idx="3">
                  <c:v>2.0</c:v>
                </c:pt>
              </c:numCache>
            </c:numRef>
          </c:val>
        </c:ser>
        <c:ser>
          <c:idx val="1"/>
          <c:order val="1"/>
          <c:tx>
            <c:strRef>
              <c:f>Sheet1!$C$1</c:f>
              <c:strCache>
                <c:ptCount val="1"/>
                <c:pt idx="0">
                  <c:v>Column1</c:v>
                </c:pt>
              </c:strCache>
            </c:strRef>
          </c:tx>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dPt>
          <c:dLbls>
            <c:dLbl>
              <c:idx val="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1"/>
                      </a:solidFill>
                      <a:effectLst/>
                      <a:latin typeface="+mn-lt"/>
                      <a:ea typeface="+mn-ea"/>
                      <a:cs typeface="+mn-cs"/>
                    </a:defRPr>
                  </a:pPr>
                  <a:endParaRPr lang="en-US"/>
                </a:p>
              </c:txPr>
              <c:dLblPos val="inEnd"/>
              <c:showLegendKey val="0"/>
              <c:showVal val="0"/>
              <c:showCatName val="1"/>
              <c:showSerName val="0"/>
              <c:showPercent val="0"/>
              <c:showBubbleSize val="0"/>
            </c:dLbl>
            <c:dLbl>
              <c:idx val="1"/>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2"/>
                      </a:solidFill>
                      <a:effectLst/>
                      <a:latin typeface="+mn-lt"/>
                      <a:ea typeface="+mn-ea"/>
                      <a:cs typeface="+mn-cs"/>
                    </a:defRPr>
                  </a:pPr>
                  <a:endParaRPr lang="en-US"/>
                </a:p>
              </c:txPr>
              <c:dLblPos val="inEnd"/>
              <c:showLegendKey val="0"/>
              <c:showVal val="0"/>
              <c:showCatName val="1"/>
              <c:showSerName val="0"/>
              <c:showPercent val="0"/>
              <c:showBubbleSize val="0"/>
            </c:dLbl>
            <c:dLbl>
              <c:idx val="2"/>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3"/>
                      </a:solidFill>
                      <a:effectLst/>
                      <a:latin typeface="+mn-lt"/>
                      <a:ea typeface="+mn-ea"/>
                      <a:cs typeface="+mn-cs"/>
                    </a:defRPr>
                  </a:pPr>
                  <a:endParaRPr lang="en-US"/>
                </a:p>
              </c:txPr>
              <c:dLblPos val="inEnd"/>
              <c:showLegendKey val="0"/>
              <c:showVal val="0"/>
              <c:showCatName val="1"/>
              <c:showSerName val="0"/>
              <c:showPercent val="0"/>
              <c:showBubbleSize val="0"/>
            </c:dLbl>
            <c:dLbl>
              <c:idx val="3"/>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330" b="0" i="0" u="none" strike="noStrike" kern="1200" baseline="0">
                      <a:solidFill>
                        <a:schemeClr val="accent4"/>
                      </a:solidFill>
                      <a:effectLst/>
                      <a:latin typeface="+mn-lt"/>
                      <a:ea typeface="+mn-ea"/>
                      <a:cs typeface="+mn-cs"/>
                    </a:defRPr>
                  </a:pPr>
                  <a:endParaRPr lang="en-US"/>
                </a:p>
              </c:txPr>
              <c:dLblPos val="inEnd"/>
              <c:showLegendKey val="0"/>
              <c:showVal val="0"/>
              <c:showCatName val="1"/>
              <c:showSerName val="0"/>
              <c:showPercent val="0"/>
              <c:showBubbleSize val="0"/>
            </c:dLbl>
            <c:spPr>
              <a:solidFill>
                <a:prstClr val="white">
                  <a:alpha val="90000"/>
                </a:prstClr>
              </a:solidFill>
              <a:ln w="12700" cap="flat" cmpd="sng" algn="ctr">
                <a:solidFill>
                  <a:srgbClr val="ED7D31"/>
                </a:solidFill>
                <a:round/>
              </a:ln>
              <a:effectLst>
                <a:outerShdw blurRad="50800" dist="38100" dir="2700000" algn="tl" rotWithShape="0">
                  <a:srgbClr val="ED7D31">
                    <a:lumMod val="75000"/>
                    <a:alpha val="40000"/>
                  </a:srgbClr>
                </a:outerShdw>
              </a:effectLst>
            </c:spPr>
            <c:dLblPos val="inEnd"/>
            <c:showLegendKey val="0"/>
            <c:showVal val="0"/>
            <c:showCatName val="1"/>
            <c:showSerName val="0"/>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cat>
            <c:numRef>
              <c:f>Sheet1!$A$2:$A$5</c:f>
              <c:numCache>
                <c:formatCode>General</c:formatCode>
                <c:ptCount val="4"/>
                <c:pt idx="0">
                  <c:v>2016.0</c:v>
                </c:pt>
                <c:pt idx="1">
                  <c:v>2017.0</c:v>
                </c:pt>
                <c:pt idx="2">
                  <c:v>2017.0</c:v>
                </c:pt>
                <c:pt idx="3">
                  <c:v>2017.0</c:v>
                </c:pt>
              </c:numCache>
            </c:numRef>
          </c:cat>
          <c:val>
            <c:numRef>
              <c:f>Sheet1!$C$2:$C$5</c:f>
              <c:numCache>
                <c:formatCode>0.00%</c:formatCode>
                <c:ptCount val="4"/>
                <c:pt idx="0">
                  <c:v>0.084</c:v>
                </c:pt>
                <c:pt idx="1">
                  <c:v>0.102</c:v>
                </c:pt>
              </c:numCache>
            </c:numRef>
          </c:val>
        </c:ser>
        <c:dLbls>
          <c:dLblPos val="in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0.54551</cdr:x>
      <cdr:y>0.24096</cdr:y>
    </cdr:from>
    <cdr:to>
      <cdr:x>0.80732</cdr:x>
      <cdr:y>0.42037</cdr:y>
    </cdr:to>
    <cdr:sp macro="" textlink="">
      <cdr:nvSpPr>
        <cdr:cNvPr id="2" name="TextBox 1"/>
        <cdr:cNvSpPr txBox="1"/>
      </cdr:nvSpPr>
      <cdr:spPr>
        <a:xfrm xmlns:a="http://schemas.openxmlformats.org/drawingml/2006/main">
          <a:off x="4987365" y="1408672"/>
          <a:ext cx="2393576" cy="10488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0.52345</cdr:x>
      <cdr:y>0.32146</cdr:y>
    </cdr:from>
    <cdr:to>
      <cdr:x>0.80291</cdr:x>
      <cdr:y>0.54917</cdr:y>
    </cdr:to>
    <cdr:sp macro="" textlink="">
      <cdr:nvSpPr>
        <cdr:cNvPr id="3" name="TextBox 2"/>
        <cdr:cNvSpPr txBox="1"/>
      </cdr:nvSpPr>
      <cdr:spPr>
        <a:xfrm xmlns:a="http://schemas.openxmlformats.org/drawingml/2006/main">
          <a:off x="4785659" y="1879319"/>
          <a:ext cx="2554941" cy="133125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2016 Readmission Rate</a:t>
          </a:r>
        </a:p>
        <a:p xmlns:a="http://schemas.openxmlformats.org/drawingml/2006/main">
          <a:endParaRPr lang="en-US" sz="1200" dirty="0"/>
        </a:p>
        <a:p xmlns:a="http://schemas.openxmlformats.org/drawingml/2006/main">
          <a:pPr marL="228600" indent="-228600">
            <a:buAutoNum type="arabicPlain" startAt="18"/>
          </a:pPr>
          <a:r>
            <a:rPr lang="en-US" sz="1200" dirty="0" smtClean="0"/>
            <a:t>READMITS WITHIN 30 DAYS</a:t>
          </a:r>
        </a:p>
        <a:p xmlns:a="http://schemas.openxmlformats.org/drawingml/2006/main">
          <a:r>
            <a:rPr lang="en-US" sz="1200" dirty="0" smtClean="0"/>
            <a:t> (214 total WMHI admissions) </a:t>
          </a:r>
        </a:p>
        <a:p xmlns:a="http://schemas.openxmlformats.org/drawingml/2006/main">
          <a:endParaRPr lang="en-US" sz="1200" dirty="0"/>
        </a:p>
        <a:p xmlns:a="http://schemas.openxmlformats.org/drawingml/2006/main">
          <a:r>
            <a:rPr lang="en-US" sz="1200" dirty="0" smtClean="0"/>
            <a:t>8.2% OF ADMISSIONS READMITTED</a:t>
          </a:r>
          <a:endParaRPr lang="en-US" sz="1200" dirty="0"/>
        </a:p>
      </cdr:txBody>
    </cdr:sp>
  </cdr:relSizeAnchor>
  <cdr:relSizeAnchor xmlns:cdr="http://schemas.openxmlformats.org/drawingml/2006/chartDrawing">
    <cdr:from>
      <cdr:x>0.20869</cdr:x>
      <cdr:y>0.22025</cdr:y>
    </cdr:from>
    <cdr:to>
      <cdr:x>0.43667</cdr:x>
      <cdr:y>0.36976</cdr:y>
    </cdr:to>
    <cdr:sp macro="" textlink="">
      <cdr:nvSpPr>
        <cdr:cNvPr id="4" name="TextBox 3"/>
        <cdr:cNvSpPr txBox="1"/>
      </cdr:nvSpPr>
      <cdr:spPr>
        <a:xfrm xmlns:a="http://schemas.openxmlformats.org/drawingml/2006/main">
          <a:off x="1907988" y="1287648"/>
          <a:ext cx="2084294" cy="8740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0.20134</cdr:x>
      <cdr:y>0.25246</cdr:y>
    </cdr:from>
    <cdr:to>
      <cdr:x>0.42491</cdr:x>
      <cdr:y>0.37896</cdr:y>
    </cdr:to>
    <cdr:sp macro="" textlink="">
      <cdr:nvSpPr>
        <cdr:cNvPr id="5" name="TextBox 4"/>
        <cdr:cNvSpPr txBox="1"/>
      </cdr:nvSpPr>
      <cdr:spPr>
        <a:xfrm xmlns:a="http://schemas.openxmlformats.org/drawingml/2006/main">
          <a:off x="1840753" y="1475907"/>
          <a:ext cx="2043953" cy="73958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0.18957</cdr:x>
      <cdr:y>0.21565</cdr:y>
    </cdr:from>
    <cdr:to>
      <cdr:x>0.43848</cdr:x>
      <cdr:y>0.37413</cdr:y>
    </cdr:to>
    <cdr:sp macro="" textlink="">
      <cdr:nvSpPr>
        <cdr:cNvPr id="6" name="TextBox 5"/>
        <cdr:cNvSpPr txBox="1"/>
      </cdr:nvSpPr>
      <cdr:spPr>
        <a:xfrm xmlns:a="http://schemas.openxmlformats.org/drawingml/2006/main">
          <a:off x="1784129" y="1339030"/>
          <a:ext cx="2342626" cy="98404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0.16678</cdr:x>
      <cdr:y>0.27884</cdr:y>
    </cdr:from>
    <cdr:to>
      <cdr:x>0.39771</cdr:x>
      <cdr:y>0.38712</cdr:y>
    </cdr:to>
    <cdr:sp macro="" textlink="">
      <cdr:nvSpPr>
        <cdr:cNvPr id="8" name="TextBox 7"/>
        <cdr:cNvSpPr txBox="1"/>
      </cdr:nvSpPr>
      <cdr:spPr>
        <a:xfrm xmlns:a="http://schemas.openxmlformats.org/drawingml/2006/main">
          <a:off x="1437341" y="1731401"/>
          <a:ext cx="1990165" cy="6723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0.24636</cdr:x>
      <cdr:y>0.13306</cdr:y>
    </cdr:from>
    <cdr:to>
      <cdr:x>0.41488</cdr:x>
      <cdr:y>0.23626</cdr:y>
    </cdr:to>
    <cdr:sp macro="" textlink="">
      <cdr:nvSpPr>
        <cdr:cNvPr id="10" name="TextBox 9"/>
        <cdr:cNvSpPr txBox="1"/>
      </cdr:nvSpPr>
      <cdr:spPr>
        <a:xfrm xmlns:a="http://schemas.openxmlformats.org/drawingml/2006/main">
          <a:off x="2123139" y="826231"/>
          <a:ext cx="1452283" cy="64078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dirty="0" smtClean="0"/>
            <a:t>3 Readmissions</a:t>
          </a:r>
        </a:p>
        <a:p xmlns:a="http://schemas.openxmlformats.org/drawingml/2006/main">
          <a:r>
            <a:rPr lang="en-US" dirty="0" smtClean="0"/>
            <a:t>Adolescent Placement </a:t>
          </a:r>
          <a:endParaRPr lang="en-US" sz="1100" dirty="0"/>
        </a:p>
      </cdr:txBody>
    </cdr:sp>
  </cdr:relSizeAnchor>
  <cdr:relSizeAnchor xmlns:cdr="http://schemas.openxmlformats.org/drawingml/2006/chartDrawing">
    <cdr:from>
      <cdr:x>0.41488</cdr:x>
      <cdr:y>0.11642</cdr:y>
    </cdr:from>
    <cdr:to>
      <cdr:x>0.52098</cdr:x>
      <cdr:y>0.19438</cdr:y>
    </cdr:to>
    <cdr:sp macro="" textlink="">
      <cdr:nvSpPr>
        <cdr:cNvPr id="11" name="TextBox 10"/>
        <cdr:cNvSpPr txBox="1"/>
      </cdr:nvSpPr>
      <cdr:spPr>
        <a:xfrm xmlns:a="http://schemas.openxmlformats.org/drawingml/2006/main">
          <a:off x="3575423" y="722872"/>
          <a:ext cx="914400" cy="4840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2 Adult Placements</a:t>
          </a:r>
          <a:endParaRPr lang="en-US" sz="1100" dirty="0"/>
        </a:p>
      </cdr:txBody>
    </cdr:sp>
  </cdr:relSizeAnchor>
  <cdr:relSizeAnchor xmlns:cdr="http://schemas.openxmlformats.org/drawingml/2006/chartDrawing">
    <cdr:from>
      <cdr:x>0.19481</cdr:x>
      <cdr:y>0.37654</cdr:y>
    </cdr:from>
    <cdr:to>
      <cdr:x>0.42482</cdr:x>
      <cdr:y>0.66461</cdr:y>
    </cdr:to>
    <cdr:sp macro="" textlink="">
      <cdr:nvSpPr>
        <cdr:cNvPr id="7" name="TextBox 6"/>
        <cdr:cNvSpPr txBox="1"/>
      </cdr:nvSpPr>
      <cdr:spPr>
        <a:xfrm xmlns:a="http://schemas.openxmlformats.org/drawingml/2006/main">
          <a:off x="1719730" y="2460812"/>
          <a:ext cx="2030506" cy="18825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0.14261</cdr:x>
      <cdr:y>0.39831</cdr:y>
    </cdr:from>
    <cdr:to>
      <cdr:x>0.46298</cdr:x>
      <cdr:y>0.63916</cdr:y>
    </cdr:to>
    <cdr:sp macro="" textlink="">
      <cdr:nvSpPr>
        <cdr:cNvPr id="12" name="TextBox 11"/>
        <cdr:cNvSpPr txBox="1"/>
      </cdr:nvSpPr>
      <cdr:spPr>
        <a:xfrm xmlns:a="http://schemas.openxmlformats.org/drawingml/2006/main">
          <a:off x="1085603" y="2536643"/>
          <a:ext cx="2438722" cy="153386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smtClean="0"/>
            <a:t>2107 Readmission Rate (2/1-9/30)</a:t>
          </a:r>
        </a:p>
        <a:p xmlns:a="http://schemas.openxmlformats.org/drawingml/2006/main">
          <a:endParaRPr lang="en-US" sz="1200" dirty="0"/>
        </a:p>
        <a:p xmlns:a="http://schemas.openxmlformats.org/drawingml/2006/main">
          <a:r>
            <a:rPr lang="en-US" sz="1200" dirty="0" smtClean="0"/>
            <a:t>12 READMITS WITHIN 30 DAYS</a:t>
          </a:r>
        </a:p>
        <a:p xmlns:a="http://schemas.openxmlformats.org/drawingml/2006/main">
          <a:r>
            <a:rPr lang="en-US" sz="1200" dirty="0" smtClean="0"/>
            <a:t>(117 total WMHI admissions) </a:t>
          </a:r>
        </a:p>
        <a:p xmlns:a="http://schemas.openxmlformats.org/drawingml/2006/main">
          <a:endParaRPr lang="en-US" sz="1200" dirty="0"/>
        </a:p>
        <a:p xmlns:a="http://schemas.openxmlformats.org/drawingml/2006/main">
          <a:r>
            <a:rPr lang="en-US" sz="1200" dirty="0" smtClean="0"/>
            <a:t>10.2% OF ADMISSIONS READMITTED</a:t>
          </a:r>
        </a:p>
        <a:p xmlns:a="http://schemas.openxmlformats.org/drawingml/2006/main">
          <a:r>
            <a:rPr lang="en-US" i="1" dirty="0" smtClean="0"/>
            <a:t>(6% if lack of resource readmissions </a:t>
          </a:r>
        </a:p>
        <a:p xmlns:a="http://schemas.openxmlformats.org/drawingml/2006/main">
          <a:r>
            <a:rPr lang="en-US" i="1" dirty="0" smtClean="0"/>
            <a:t>are removed)</a:t>
          </a:r>
          <a:endParaRPr lang="en-US" i="1"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D8A404-A9B2-4E4A-9DF1-F73094082FE2}"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1BCD-FD43-4DFF-B388-9CEE938F474B}" type="slidenum">
              <a:rPr lang="en-US" smtClean="0"/>
              <a:t>‹#›</a:t>
            </a:fld>
            <a:endParaRPr lang="en-US"/>
          </a:p>
        </p:txBody>
      </p:sp>
    </p:spTree>
    <p:extLst>
      <p:ext uri="{BB962C8B-B14F-4D97-AF65-F5344CB8AC3E}">
        <p14:creationId xmlns:p14="http://schemas.microsoft.com/office/powerpoint/2010/main" val="201790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A404-A9B2-4E4A-9DF1-F73094082FE2}"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1BCD-FD43-4DFF-B388-9CEE938F474B}" type="slidenum">
              <a:rPr lang="en-US" smtClean="0"/>
              <a:t>‹#›</a:t>
            </a:fld>
            <a:endParaRPr lang="en-US"/>
          </a:p>
        </p:txBody>
      </p:sp>
    </p:spTree>
    <p:extLst>
      <p:ext uri="{BB962C8B-B14F-4D97-AF65-F5344CB8AC3E}">
        <p14:creationId xmlns:p14="http://schemas.microsoft.com/office/powerpoint/2010/main" val="373701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A404-A9B2-4E4A-9DF1-F73094082FE2}"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1BCD-FD43-4DFF-B388-9CEE938F474B}" type="slidenum">
              <a:rPr lang="en-US" smtClean="0"/>
              <a:t>‹#›</a:t>
            </a:fld>
            <a:endParaRPr lang="en-US"/>
          </a:p>
        </p:txBody>
      </p:sp>
    </p:spTree>
    <p:extLst>
      <p:ext uri="{BB962C8B-B14F-4D97-AF65-F5344CB8AC3E}">
        <p14:creationId xmlns:p14="http://schemas.microsoft.com/office/powerpoint/2010/main" val="300434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A404-A9B2-4E4A-9DF1-F73094082FE2}"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1BCD-FD43-4DFF-B388-9CEE938F474B}" type="slidenum">
              <a:rPr lang="en-US" smtClean="0"/>
              <a:t>‹#›</a:t>
            </a:fld>
            <a:endParaRPr lang="en-US"/>
          </a:p>
        </p:txBody>
      </p:sp>
    </p:spTree>
    <p:extLst>
      <p:ext uri="{BB962C8B-B14F-4D97-AF65-F5344CB8AC3E}">
        <p14:creationId xmlns:p14="http://schemas.microsoft.com/office/powerpoint/2010/main" val="3545906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8A404-A9B2-4E4A-9DF1-F73094082FE2}" type="datetimeFigureOut">
              <a:rPr lang="en-US" smtClean="0"/>
              <a:t>10/12/17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1BCD-FD43-4DFF-B388-9CEE938F474B}" type="slidenum">
              <a:rPr lang="en-US" smtClean="0"/>
              <a:t>‹#›</a:t>
            </a:fld>
            <a:endParaRPr lang="en-US"/>
          </a:p>
        </p:txBody>
      </p:sp>
    </p:spTree>
    <p:extLst>
      <p:ext uri="{BB962C8B-B14F-4D97-AF65-F5344CB8AC3E}">
        <p14:creationId xmlns:p14="http://schemas.microsoft.com/office/powerpoint/2010/main" val="1709257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D8A404-A9B2-4E4A-9DF1-F73094082FE2}"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31BCD-FD43-4DFF-B388-9CEE938F474B}" type="slidenum">
              <a:rPr lang="en-US" smtClean="0"/>
              <a:t>‹#›</a:t>
            </a:fld>
            <a:endParaRPr lang="en-US"/>
          </a:p>
        </p:txBody>
      </p:sp>
    </p:spTree>
    <p:extLst>
      <p:ext uri="{BB962C8B-B14F-4D97-AF65-F5344CB8AC3E}">
        <p14:creationId xmlns:p14="http://schemas.microsoft.com/office/powerpoint/2010/main" val="64786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8A404-A9B2-4E4A-9DF1-F73094082FE2}" type="datetimeFigureOut">
              <a:rPr lang="en-US" smtClean="0"/>
              <a:t>10/12/17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931BCD-FD43-4DFF-B388-9CEE938F474B}" type="slidenum">
              <a:rPr lang="en-US" smtClean="0"/>
              <a:t>‹#›</a:t>
            </a:fld>
            <a:endParaRPr lang="en-US"/>
          </a:p>
        </p:txBody>
      </p:sp>
    </p:spTree>
    <p:extLst>
      <p:ext uri="{BB962C8B-B14F-4D97-AF65-F5344CB8AC3E}">
        <p14:creationId xmlns:p14="http://schemas.microsoft.com/office/powerpoint/2010/main" val="368297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8A404-A9B2-4E4A-9DF1-F73094082FE2}" type="datetimeFigureOut">
              <a:rPr lang="en-US" smtClean="0"/>
              <a:t>10/12/17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931BCD-FD43-4DFF-B388-9CEE938F474B}" type="slidenum">
              <a:rPr lang="en-US" smtClean="0"/>
              <a:t>‹#›</a:t>
            </a:fld>
            <a:endParaRPr lang="en-US"/>
          </a:p>
        </p:txBody>
      </p:sp>
    </p:spTree>
    <p:extLst>
      <p:ext uri="{BB962C8B-B14F-4D97-AF65-F5344CB8AC3E}">
        <p14:creationId xmlns:p14="http://schemas.microsoft.com/office/powerpoint/2010/main" val="602830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8A404-A9B2-4E4A-9DF1-F73094082FE2}" type="datetimeFigureOut">
              <a:rPr lang="en-US" smtClean="0"/>
              <a:t>10/12/17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931BCD-FD43-4DFF-B388-9CEE938F474B}" type="slidenum">
              <a:rPr lang="en-US" smtClean="0"/>
              <a:t>‹#›</a:t>
            </a:fld>
            <a:endParaRPr lang="en-US"/>
          </a:p>
        </p:txBody>
      </p:sp>
    </p:spTree>
    <p:extLst>
      <p:ext uri="{BB962C8B-B14F-4D97-AF65-F5344CB8AC3E}">
        <p14:creationId xmlns:p14="http://schemas.microsoft.com/office/powerpoint/2010/main" val="187801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8A404-A9B2-4E4A-9DF1-F73094082FE2}"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31BCD-FD43-4DFF-B388-9CEE938F474B}" type="slidenum">
              <a:rPr lang="en-US" smtClean="0"/>
              <a:t>‹#›</a:t>
            </a:fld>
            <a:endParaRPr lang="en-US"/>
          </a:p>
        </p:txBody>
      </p:sp>
    </p:spTree>
    <p:extLst>
      <p:ext uri="{BB962C8B-B14F-4D97-AF65-F5344CB8AC3E}">
        <p14:creationId xmlns:p14="http://schemas.microsoft.com/office/powerpoint/2010/main" val="275919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8A404-A9B2-4E4A-9DF1-F73094082FE2}" type="datetimeFigureOut">
              <a:rPr lang="en-US" smtClean="0"/>
              <a:t>10/12/17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31BCD-FD43-4DFF-B388-9CEE938F474B}" type="slidenum">
              <a:rPr lang="en-US" smtClean="0"/>
              <a:t>‹#›</a:t>
            </a:fld>
            <a:endParaRPr lang="en-US"/>
          </a:p>
        </p:txBody>
      </p:sp>
    </p:spTree>
    <p:extLst>
      <p:ext uri="{BB962C8B-B14F-4D97-AF65-F5344CB8AC3E}">
        <p14:creationId xmlns:p14="http://schemas.microsoft.com/office/powerpoint/2010/main" val="32276339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8A404-A9B2-4E4A-9DF1-F73094082FE2}" type="datetimeFigureOut">
              <a:rPr lang="en-US" smtClean="0"/>
              <a:t>10/12/17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31BCD-FD43-4DFF-B388-9CEE938F474B}" type="slidenum">
              <a:rPr lang="en-US" smtClean="0"/>
              <a:t>‹#›</a:t>
            </a:fld>
            <a:endParaRPr lang="en-US"/>
          </a:p>
        </p:txBody>
      </p:sp>
    </p:spTree>
    <p:extLst>
      <p:ext uri="{BB962C8B-B14F-4D97-AF65-F5344CB8AC3E}">
        <p14:creationId xmlns:p14="http://schemas.microsoft.com/office/powerpoint/2010/main" val="2327595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 Id="rId6" Type="http://schemas.openxmlformats.org/officeDocument/2006/relationships/image" Target="../media/image5.jpe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gif"/><Relationship Id="rId3"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4" Type="http://schemas.openxmlformats.org/officeDocument/2006/relationships/image" Target="../media/image11.jpg"/><Relationship Id="rId1" Type="http://schemas.openxmlformats.org/officeDocument/2006/relationships/slideLayout" Target="../slideLayouts/slideLayout7.xml"/><Relationship Id="rId2"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jpg"/><Relationship Id="rId5" Type="http://schemas.openxmlformats.org/officeDocument/2006/relationships/image" Target="../media/image15.jpg"/><Relationship Id="rId1" Type="http://schemas.openxmlformats.org/officeDocument/2006/relationships/slideLayout" Target="../slideLayouts/slideLayout7.xml"/><Relationship Id="rId2"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169016"/>
          </a:xfrm>
        </p:spPr>
        <p:txBody>
          <a:bodyPr>
            <a:normAutofit fontScale="90000"/>
          </a:bodyPr>
          <a:lstStyle/>
          <a:p>
            <a:r>
              <a:rPr lang="en-US" sz="8800" dirty="0" err="1"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RoCk</a:t>
            </a:r>
            <a:r>
              <a:rPr lang="en-US" sz="89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a:t>
            </a:r>
            <a:r>
              <a:rPr lang="en-US" sz="8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Change</a:t>
            </a:r>
            <a:r>
              <a:rPr lang="en-US" dirty="0"/>
              <a:t/>
            </a:r>
            <a:br>
              <a:rPr lang="en-US" dirty="0"/>
            </a:br>
            <a:r>
              <a:rPr lang="en-US" sz="3100" dirty="0" smtClean="0">
                <a:solidFill>
                  <a:srgbClr val="00B050"/>
                </a:solidFill>
              </a:rPr>
              <a:t>CONSULT</a:t>
            </a:r>
            <a:r>
              <a:rPr lang="en-US" sz="3100" dirty="0" smtClean="0"/>
              <a:t> </a:t>
            </a:r>
            <a:r>
              <a:rPr lang="en-US" sz="3100" dirty="0" smtClean="0">
                <a:solidFill>
                  <a:srgbClr val="0070C0"/>
                </a:solidFill>
              </a:rPr>
              <a:t>COLLABORATE</a:t>
            </a:r>
            <a:r>
              <a:rPr lang="en-US" sz="3100" dirty="0" smtClean="0"/>
              <a:t> </a:t>
            </a:r>
            <a:r>
              <a:rPr lang="en-US" sz="3100" dirty="0" smtClean="0">
                <a:solidFill>
                  <a:srgbClr val="7030A0"/>
                </a:solidFill>
              </a:rPr>
              <a:t>CHANGE</a:t>
            </a:r>
            <a:r>
              <a:rPr lang="en-US" sz="3100" dirty="0" smtClean="0"/>
              <a:t/>
            </a:r>
            <a:br>
              <a:rPr lang="en-US" sz="3100" dirty="0" smtClean="0"/>
            </a:br>
            <a:r>
              <a:rPr lang="en-US" sz="3100" dirty="0" smtClean="0"/>
              <a:t>       </a:t>
            </a:r>
            <a:br>
              <a:rPr lang="en-US" sz="3100" dirty="0" smtClean="0"/>
            </a:br>
            <a:endParaRPr lang="en-US" sz="3100" dirty="0"/>
          </a:p>
        </p:txBody>
      </p:sp>
      <p:sp>
        <p:nvSpPr>
          <p:cNvPr id="3" name="Subtitle 2"/>
          <p:cNvSpPr>
            <a:spLocks noGrp="1"/>
          </p:cNvSpPr>
          <p:nvPr>
            <p:ph type="subTitle" idx="1"/>
          </p:nvPr>
        </p:nvSpPr>
        <p:spPr>
          <a:xfrm>
            <a:off x="5637006" y="1602889"/>
            <a:ext cx="6451899" cy="3708699"/>
          </a:xfrm>
        </p:spPr>
        <p:txBody>
          <a:bodyPr>
            <a:normAutofit/>
          </a:bodyPr>
          <a:lstStyle/>
          <a:p>
            <a:r>
              <a:rPr lang="en-US" sz="4400" b="1" cap="none" spc="0" dirty="0" smtClean="0">
                <a:ln w="6600">
                  <a:solidFill>
                    <a:schemeClr val="accent2"/>
                  </a:solidFill>
                  <a:prstDash val="solid"/>
                </a:ln>
                <a:solidFill>
                  <a:srgbClr val="FFFFFF"/>
                </a:solidFill>
                <a:effectLst>
                  <a:outerShdw dist="38100" dir="2700000" algn="tl" rotWithShape="0">
                    <a:schemeClr val="accent2"/>
                  </a:outerShdw>
                </a:effectLst>
              </a:rPr>
              <a:t>CHANGE TEAM</a:t>
            </a:r>
          </a:p>
          <a:p>
            <a:r>
              <a:rPr lang="en-US" sz="2000" dirty="0" smtClean="0">
                <a:latin typeface="Arial" panose="020B0604020202020204" pitchFamily="34" charset="0"/>
                <a:cs typeface="Arial" panose="020B0604020202020204" pitchFamily="34" charset="0"/>
              </a:rPr>
              <a:t>Supervisor- Bette Trimble</a:t>
            </a:r>
          </a:p>
          <a:p>
            <a:r>
              <a:rPr lang="en-US" sz="2000" dirty="0" smtClean="0">
                <a:latin typeface="Arial" panose="020B0604020202020204" pitchFamily="34" charset="0"/>
                <a:cs typeface="Arial" panose="020B0604020202020204" pitchFamily="34" charset="0"/>
              </a:rPr>
              <a:t>Court Services Officer- Linda Scott Hoag</a:t>
            </a:r>
          </a:p>
          <a:p>
            <a:r>
              <a:rPr lang="en-US" sz="2000" dirty="0" smtClean="0">
                <a:latin typeface="Arial" panose="020B0604020202020204" pitchFamily="34" charset="0"/>
                <a:cs typeface="Arial" panose="020B0604020202020204" pitchFamily="34" charset="0"/>
              </a:rPr>
              <a:t>Institutional Liaison- Heather Helgestad</a:t>
            </a:r>
          </a:p>
          <a:p>
            <a:r>
              <a:rPr lang="en-US" sz="2000" dirty="0" smtClean="0">
                <a:latin typeface="Arial" panose="020B0604020202020204" pitchFamily="34" charset="0"/>
                <a:cs typeface="Arial" panose="020B0604020202020204" pitchFamily="34" charset="0"/>
              </a:rPr>
              <a:t>Institutional Liaison- Melissa Lutz</a:t>
            </a:r>
            <a:endParaRPr lang="en-US"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621" y="1602889"/>
            <a:ext cx="5261386" cy="5098941"/>
          </a:xfrm>
          <a:prstGeom prst="rect">
            <a:avLst/>
          </a:prstGeom>
        </p:spPr>
      </p:pic>
      <p:sp>
        <p:nvSpPr>
          <p:cNvPr id="5" name="TextBox 4"/>
          <p:cNvSpPr txBox="1"/>
          <p:nvPr/>
        </p:nvSpPr>
        <p:spPr>
          <a:xfrm>
            <a:off x="6680498" y="5446059"/>
            <a:ext cx="5058783" cy="800219"/>
          </a:xfrm>
          <a:prstGeom prst="rect">
            <a:avLst/>
          </a:prstGeom>
          <a:noFill/>
        </p:spPr>
        <p:txBody>
          <a:bodyPr wrap="square" rtlCol="0">
            <a:spAutoFit/>
          </a:bodyPr>
          <a:lstStyle/>
          <a:p>
            <a:pPr algn="ctr"/>
            <a:r>
              <a:rPr lang="en-US" sz="2800" dirty="0" smtClean="0">
                <a:solidFill>
                  <a:srgbClr val="C00000"/>
                </a:solidFill>
              </a:rPr>
              <a:t>ROCK COUNTY CRISIS SERVICES</a:t>
            </a:r>
          </a:p>
          <a:p>
            <a:pPr algn="ctr"/>
            <a:r>
              <a:rPr lang="en-US" dirty="0" smtClean="0">
                <a:solidFill>
                  <a:srgbClr val="C00000"/>
                </a:solidFill>
              </a:rPr>
              <a:t>2017</a:t>
            </a:r>
            <a:endParaRPr lang="en-US" dirty="0">
              <a:solidFill>
                <a:srgbClr val="C00000"/>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4045157"/>
            <a:ext cx="952728" cy="1266431"/>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86681" y="4054100"/>
            <a:ext cx="985334" cy="1257488"/>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64549" y="4054100"/>
            <a:ext cx="1000013" cy="1230152"/>
          </a:xfrm>
          <a:prstGeom prst="rect">
            <a:avLst/>
          </a:prstGeom>
        </p:spPr>
      </p:pic>
      <p:sp>
        <p:nvSpPr>
          <p:cNvPr id="10" name="TextBox 9"/>
          <p:cNvSpPr txBox="1"/>
          <p:nvPr/>
        </p:nvSpPr>
        <p:spPr>
          <a:xfrm>
            <a:off x="10237666" y="270672"/>
            <a:ext cx="2044877" cy="584775"/>
          </a:xfrm>
          <a:prstGeom prst="rect">
            <a:avLst/>
          </a:prstGeom>
          <a:noFill/>
        </p:spPr>
        <p:txBody>
          <a:bodyPr wrap="square" rtlCol="0">
            <a:spAutoFit/>
          </a:bodyPr>
          <a:lstStyle/>
          <a:p>
            <a:pPr algn="ctr"/>
            <a:r>
              <a:rPr lang="en-US" sz="3200" dirty="0" smtClean="0">
                <a:latin typeface="Britannic Bold" panose="020B0903060703020204" pitchFamily="34" charset="0"/>
              </a:rPr>
              <a:t>TITLE</a:t>
            </a:r>
            <a:endParaRPr lang="en-US" sz="3200" dirty="0">
              <a:latin typeface="Britannic Bold" panose="020B0903060703020204" pitchFamily="34" charset="0"/>
            </a:endParaRPr>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51963" y="4055471"/>
            <a:ext cx="1049237" cy="1257891"/>
          </a:xfrm>
          <a:prstGeom prst="rect">
            <a:avLst/>
          </a:prstGeom>
        </p:spPr>
      </p:pic>
    </p:spTree>
    <p:extLst>
      <p:ext uri="{BB962C8B-B14F-4D97-AF65-F5344CB8AC3E}">
        <p14:creationId xmlns:p14="http://schemas.microsoft.com/office/powerpoint/2010/main" val="19113076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109865" y="4436046"/>
            <a:ext cx="6142615" cy="1513257"/>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Rectangle 8"/>
          <p:cNvSpPr/>
          <p:nvPr/>
        </p:nvSpPr>
        <p:spPr>
          <a:xfrm>
            <a:off x="163853" y="29584"/>
            <a:ext cx="4511015" cy="386108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Rectangle 7"/>
          <p:cNvSpPr/>
          <p:nvPr/>
        </p:nvSpPr>
        <p:spPr>
          <a:xfrm>
            <a:off x="5099125" y="1725046"/>
            <a:ext cx="6340272" cy="149149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Down Arrow 4"/>
          <p:cNvSpPr/>
          <p:nvPr/>
        </p:nvSpPr>
        <p:spPr>
          <a:xfrm>
            <a:off x="1182397" y="225909"/>
            <a:ext cx="2403026" cy="357154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Rectangle 1"/>
          <p:cNvSpPr/>
          <p:nvPr/>
        </p:nvSpPr>
        <p:spPr>
          <a:xfrm>
            <a:off x="6003635" y="2967335"/>
            <a:ext cx="184730" cy="923330"/>
          </a:xfrm>
          <a:prstGeom prst="rect">
            <a:avLst/>
          </a:prstGeom>
          <a:noFill/>
        </p:spPr>
        <p:txBody>
          <a:bodyPr wrap="none" lIns="91440" tIns="45720" rIns="91440" bIns="45720">
            <a:spAutoFit/>
          </a:bodyPr>
          <a:lstStyle/>
          <a:p>
            <a:pPr algn="ct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Rectangle 2"/>
          <p:cNvSpPr/>
          <p:nvPr/>
        </p:nvSpPr>
        <p:spPr>
          <a:xfrm>
            <a:off x="508141" y="872679"/>
            <a:ext cx="3815019" cy="1446550"/>
          </a:xfrm>
          <a:prstGeom prst="rect">
            <a:avLst/>
          </a:prstGeom>
        </p:spPr>
        <p:txBody>
          <a:bodyPr wrap="none">
            <a:spAutoFit/>
          </a:bodyPr>
          <a:lstStyle/>
          <a:p>
            <a:pPr algn="ctr"/>
            <a:r>
              <a:rPr lang="en-US" sz="4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READMISSIONS</a:t>
            </a:r>
          </a:p>
          <a:p>
            <a:pPr algn="ctr"/>
            <a:r>
              <a:rPr lang="en-US" sz="4400" b="1" dirty="0" smtClean="0">
                <a:ln w="9525">
                  <a:solidFill>
                    <a:schemeClr val="bg1"/>
                  </a:solidFill>
                  <a:prstDash val="solid"/>
                </a:ln>
                <a:effectLst>
                  <a:outerShdw blurRad="12700" dist="38100" dir="2700000" algn="tl" rotWithShape="0">
                    <a:schemeClr val="bg1">
                      <a:lumMod val="50000"/>
                    </a:schemeClr>
                  </a:outerShdw>
                </a:effectLst>
              </a:rPr>
              <a:t>TO </a:t>
            </a:r>
            <a:r>
              <a:rPr lang="en-US" sz="4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WMHI</a:t>
            </a:r>
            <a:endParaRPr lang="en-US" sz="4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ectangle 3"/>
          <p:cNvSpPr/>
          <p:nvPr/>
        </p:nvSpPr>
        <p:spPr>
          <a:xfrm>
            <a:off x="325218" y="1226622"/>
            <a:ext cx="2377210" cy="369332"/>
          </a:xfrm>
          <a:prstGeom prst="rect">
            <a:avLst/>
          </a:prstGeom>
        </p:spPr>
        <p:txBody>
          <a:bodyPr wrap="square">
            <a:spAutoFit/>
          </a:bodyPr>
          <a:lstStyle/>
          <a:p>
            <a:endParaRPr lang="en-US" dirty="0"/>
          </a:p>
        </p:txBody>
      </p:sp>
      <p:sp>
        <p:nvSpPr>
          <p:cNvPr id="6" name="TextBox 5"/>
          <p:cNvSpPr txBox="1"/>
          <p:nvPr/>
        </p:nvSpPr>
        <p:spPr>
          <a:xfrm>
            <a:off x="10187492" y="184188"/>
            <a:ext cx="2108499" cy="861774"/>
          </a:xfrm>
          <a:prstGeom prst="rect">
            <a:avLst/>
          </a:prstGeom>
          <a:noFill/>
        </p:spPr>
        <p:txBody>
          <a:bodyPr wrap="square" rtlCol="0">
            <a:spAutoFit/>
          </a:bodyPr>
          <a:lstStyle/>
          <a:p>
            <a:pPr algn="ctr"/>
            <a:r>
              <a:rPr lang="en-US" sz="3200" dirty="0" smtClean="0">
                <a:latin typeface="Britannic Bold" panose="020B0903060703020204" pitchFamily="34" charset="0"/>
              </a:rPr>
              <a:t>AIM</a:t>
            </a:r>
          </a:p>
          <a:p>
            <a:pPr algn="ctr"/>
            <a:r>
              <a:rPr lang="en-US" dirty="0" smtClean="0">
                <a:latin typeface="Britannic Bold" panose="020B0903060703020204" pitchFamily="34" charset="0"/>
              </a:rPr>
              <a:t>(PLAN)</a:t>
            </a:r>
            <a:endParaRPr lang="en-US" dirty="0">
              <a:latin typeface="Britannic Bold" panose="020B0903060703020204" pitchFamily="34" charset="0"/>
            </a:endParaRPr>
          </a:p>
        </p:txBody>
      </p:sp>
      <p:sp>
        <p:nvSpPr>
          <p:cNvPr id="7" name="TextBox 6"/>
          <p:cNvSpPr txBox="1"/>
          <p:nvPr/>
        </p:nvSpPr>
        <p:spPr>
          <a:xfrm>
            <a:off x="5341704" y="1880034"/>
            <a:ext cx="6097693" cy="646331"/>
          </a:xfrm>
          <a:prstGeom prst="rect">
            <a:avLst/>
          </a:prstGeom>
          <a:noFill/>
        </p:spPr>
        <p:txBody>
          <a:bodyPr wrap="square" rtlCol="0">
            <a:spAutoFit/>
          </a:bodyPr>
          <a:lstStyle/>
          <a:p>
            <a:r>
              <a:rPr lang="en-US" dirty="0" smtClean="0">
                <a:latin typeface="Arial" panose="020B0604020202020204" pitchFamily="34" charset="0"/>
                <a:ea typeface="Gungsuh" panose="02030600000101010101" pitchFamily="18" charset="-127"/>
                <a:cs typeface="Arial" panose="020B0604020202020204" pitchFamily="34" charset="0"/>
              </a:rPr>
              <a:t>In the 2015-2016 Fiscal Year Rock County Crisis Services readmissions to WMHI within 30 days was 8.4%</a:t>
            </a:r>
            <a:endParaRPr lang="en-US" dirty="0">
              <a:latin typeface="Arial" panose="020B0604020202020204" pitchFamily="34" charset="0"/>
              <a:ea typeface="Gungsuh" panose="02030600000101010101" pitchFamily="18" charset="-127"/>
              <a:cs typeface="Arial" panose="020B0604020202020204" pitchFamily="34" charset="0"/>
            </a:endParaRPr>
          </a:p>
        </p:txBody>
      </p:sp>
      <p:sp>
        <p:nvSpPr>
          <p:cNvPr id="10" name="TextBox 9"/>
          <p:cNvSpPr txBox="1"/>
          <p:nvPr/>
        </p:nvSpPr>
        <p:spPr>
          <a:xfrm>
            <a:off x="5142225" y="926928"/>
            <a:ext cx="3141233" cy="369332"/>
          </a:xfrm>
          <a:prstGeom prst="rect">
            <a:avLst/>
          </a:prstGeom>
          <a:noFill/>
        </p:spPr>
        <p:txBody>
          <a:bodyPr wrap="square" rtlCol="0">
            <a:spAutoFit/>
          </a:bodyPr>
          <a:lstStyle/>
          <a:p>
            <a:r>
              <a:rPr lang="en-US" dirty="0" smtClean="0"/>
              <a:t>The Focus</a:t>
            </a:r>
            <a:endParaRPr lang="en-US" dirty="0"/>
          </a:p>
        </p:txBody>
      </p:sp>
      <p:sp>
        <p:nvSpPr>
          <p:cNvPr id="11" name="Curved Down Arrow 10"/>
          <p:cNvSpPr/>
          <p:nvPr/>
        </p:nvSpPr>
        <p:spPr>
          <a:xfrm rot="3091358">
            <a:off x="8078182" y="909188"/>
            <a:ext cx="1404819" cy="774145"/>
          </a:xfrm>
          <a:prstGeom prst="curved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5199649" y="3681277"/>
            <a:ext cx="2698823" cy="369332"/>
          </a:xfrm>
          <a:prstGeom prst="rect">
            <a:avLst/>
          </a:prstGeom>
          <a:noFill/>
        </p:spPr>
        <p:txBody>
          <a:bodyPr wrap="square" rtlCol="0">
            <a:spAutoFit/>
          </a:bodyPr>
          <a:lstStyle/>
          <a:p>
            <a:r>
              <a:rPr lang="en-US" dirty="0" smtClean="0"/>
              <a:t>The Aim </a:t>
            </a:r>
            <a:endParaRPr lang="en-US" dirty="0"/>
          </a:p>
        </p:txBody>
      </p:sp>
      <p:sp>
        <p:nvSpPr>
          <p:cNvPr id="13" name="TextBox 12"/>
          <p:cNvSpPr txBox="1"/>
          <p:nvPr/>
        </p:nvSpPr>
        <p:spPr>
          <a:xfrm>
            <a:off x="5540206" y="4387554"/>
            <a:ext cx="5260454" cy="646331"/>
          </a:xfrm>
          <a:prstGeom prst="rect">
            <a:avLst/>
          </a:prstGeom>
          <a:noFill/>
        </p:spPr>
        <p:txBody>
          <a:bodyPr wrap="square" rtlCol="0">
            <a:spAutoFit/>
          </a:bodyPr>
          <a:lstStyle/>
          <a:p>
            <a:r>
              <a:rPr lang="en-US" dirty="0" smtClean="0">
                <a:latin typeface="Arial" panose="020B0604020202020204" pitchFamily="34" charset="0"/>
                <a:ea typeface="Gungsuh" panose="02030600000101010101" pitchFamily="18" charset="-127"/>
                <a:cs typeface="Arial" panose="020B0604020202020204" pitchFamily="34" charset="0"/>
              </a:rPr>
              <a:t>Implement changes to decrease the number of readmissions to WMHI within 30 days to 6.0%</a:t>
            </a:r>
            <a:endParaRPr lang="en-US" dirty="0">
              <a:latin typeface="Arial" panose="020B0604020202020204" pitchFamily="34" charset="0"/>
              <a:ea typeface="Gungsuh" panose="02030600000101010101" pitchFamily="18" charset="-127"/>
              <a:cs typeface="Arial" panose="020B0604020202020204" pitchFamily="34" charset="0"/>
            </a:endParaRPr>
          </a:p>
        </p:txBody>
      </p:sp>
      <p:sp>
        <p:nvSpPr>
          <p:cNvPr id="15" name="Curved Down Arrow 14"/>
          <p:cNvSpPr/>
          <p:nvPr/>
        </p:nvSpPr>
        <p:spPr>
          <a:xfrm rot="3805190">
            <a:off x="6129977" y="3867470"/>
            <a:ext cx="893514" cy="529364"/>
          </a:xfrm>
          <a:prstGeom prst="curvedDownArrow">
            <a:avLst>
              <a:gd name="adj1" fmla="val 25000"/>
              <a:gd name="adj2" fmla="val 50000"/>
              <a:gd name="adj3" fmla="val 5670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401" y="4086990"/>
            <a:ext cx="3610814" cy="2427127"/>
          </a:xfrm>
          <a:prstGeom prst="rect">
            <a:avLst/>
          </a:prstGeom>
        </p:spPr>
      </p:pic>
    </p:spTree>
    <p:extLst>
      <p:ext uri="{BB962C8B-B14F-4D97-AF65-F5344CB8AC3E}">
        <p14:creationId xmlns:p14="http://schemas.microsoft.com/office/powerpoint/2010/main" val="36519581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12941" y="427616"/>
            <a:ext cx="2779059" cy="892552"/>
          </a:xfrm>
          <a:prstGeom prst="rect">
            <a:avLst/>
          </a:prstGeom>
          <a:noFill/>
        </p:spPr>
        <p:txBody>
          <a:bodyPr wrap="square" rtlCol="0">
            <a:spAutoFit/>
          </a:bodyPr>
          <a:lstStyle/>
          <a:p>
            <a:pPr algn="ctr"/>
            <a:r>
              <a:rPr lang="en-US" sz="3200" dirty="0" smtClean="0">
                <a:latin typeface="Britannic Bold" panose="020B0903060703020204" pitchFamily="34" charset="0"/>
              </a:rPr>
              <a:t>CHANGE</a:t>
            </a:r>
            <a:r>
              <a:rPr lang="en-US" dirty="0" smtClean="0"/>
              <a:t> </a:t>
            </a:r>
          </a:p>
          <a:p>
            <a:pPr algn="ctr"/>
            <a:r>
              <a:rPr lang="en-US" dirty="0" smtClean="0">
                <a:latin typeface="Britannic Bold" panose="020B0903060703020204" pitchFamily="34" charset="0"/>
              </a:rPr>
              <a:t>(DO)</a:t>
            </a:r>
            <a:endParaRPr lang="en-US" dirty="0">
              <a:latin typeface="Britannic Bold" panose="020B090306070302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538" y="118354"/>
            <a:ext cx="5136266" cy="6629193"/>
          </a:xfrm>
          <a:prstGeom prst="rect">
            <a:avLst/>
          </a:prstGeom>
        </p:spPr>
      </p:pic>
      <p:cxnSp>
        <p:nvCxnSpPr>
          <p:cNvPr id="8" name="Curved Connector 7"/>
          <p:cNvCxnSpPr/>
          <p:nvPr/>
        </p:nvCxnSpPr>
        <p:spPr>
          <a:xfrm rot="5400000" flipH="1" flipV="1">
            <a:off x="2224056" y="4876345"/>
            <a:ext cx="2231860" cy="548108"/>
          </a:xfrm>
          <a:prstGeom prst="curvedConnector3">
            <a:avLst/>
          </a:prstGeom>
          <a:ln>
            <a:solidFill>
              <a:srgbClr val="C00000"/>
            </a:solidFill>
            <a:headEnd type="triangle"/>
            <a:tailEnd type="triangle"/>
          </a:ln>
        </p:spPr>
        <p:style>
          <a:lnRef idx="3">
            <a:schemeClr val="accent2"/>
          </a:lnRef>
          <a:fillRef idx="0">
            <a:schemeClr val="accent2"/>
          </a:fillRef>
          <a:effectRef idx="2">
            <a:schemeClr val="accent2"/>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444819">
            <a:off x="2829654" y="6007717"/>
            <a:ext cx="472556" cy="368594"/>
          </a:xfrm>
          <a:prstGeom prst="rect">
            <a:avLst/>
          </a:prstGeom>
        </p:spPr>
      </p:pic>
      <p:sp>
        <p:nvSpPr>
          <p:cNvPr id="13" name="TextBox 12"/>
          <p:cNvSpPr txBox="1"/>
          <p:nvPr/>
        </p:nvSpPr>
        <p:spPr>
          <a:xfrm>
            <a:off x="4999728" y="1176792"/>
            <a:ext cx="6957509" cy="5570756"/>
          </a:xfrm>
          <a:prstGeom prst="rect">
            <a:avLst/>
          </a:prstGeom>
          <a:noFill/>
        </p:spPr>
        <p:txBody>
          <a:bodyPr wrap="square" rtlCol="0">
            <a:spAutoFit/>
          </a:bodyPr>
          <a:lstStyle/>
          <a:p>
            <a:pPr lvl="1"/>
            <a:r>
              <a:rPr lang="en-US" dirty="0" smtClean="0">
                <a:latin typeface="Arial" panose="020B0604020202020204" pitchFamily="34" charset="0"/>
                <a:cs typeface="Arial" panose="020B0604020202020204" pitchFamily="34" charset="0"/>
              </a:rPr>
              <a:t>●Review and discuss each admission/discharge, known history, concerns, risks and needs to gain as much knowledge from natural supports or other treatment providers about character and appearance when stable.</a:t>
            </a:r>
          </a:p>
          <a:p>
            <a:pPr lvl="1"/>
            <a:endParaRPr lang="en-US" dirty="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●Talk </a:t>
            </a:r>
            <a:r>
              <a:rPr lang="en-US" dirty="0">
                <a:latin typeface="Arial" panose="020B0604020202020204" pitchFamily="34" charset="0"/>
                <a:cs typeface="Arial" panose="020B0604020202020204" pitchFamily="34" charset="0"/>
              </a:rPr>
              <a:t>with staff at WMHI consistently, including increased consults between WMHI psychiatrist and RC Psychiatrist. </a:t>
            </a:r>
          </a:p>
          <a:p>
            <a:pPr lvl="1"/>
            <a:r>
              <a:rPr lang="en-US" dirty="0" smtClean="0">
                <a:latin typeface="Arial" panose="020B0604020202020204" pitchFamily="34" charset="0"/>
                <a:cs typeface="Arial" panose="020B0604020202020204" pitchFamily="34" charset="0"/>
              </a:rPr>
              <a:t>Request </a:t>
            </a:r>
            <a:r>
              <a:rPr lang="en-US" dirty="0">
                <a:latin typeface="Arial" panose="020B0604020202020204" pitchFamily="34" charset="0"/>
                <a:cs typeface="Arial" panose="020B0604020202020204" pitchFamily="34" charset="0"/>
              </a:rPr>
              <a:t>records, medication lists and progress </a:t>
            </a:r>
            <a:r>
              <a:rPr lang="en-US" dirty="0" smtClean="0">
                <a:latin typeface="Arial" panose="020B0604020202020204" pitchFamily="34" charset="0"/>
                <a:cs typeface="Arial" panose="020B0604020202020204" pitchFamily="34" charset="0"/>
              </a:rPr>
              <a:t>notes throughout stay, not just at admission. </a:t>
            </a:r>
          </a:p>
          <a:p>
            <a:pPr lvl="1"/>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●Increase HP referrals for people identified as likely return, increase CSCM referrals to ensure immediate involvement upon discharge.</a:t>
            </a:r>
            <a:endParaRPr lang="en-US" sz="3200"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endParaRPr lang="en-US" sz="3200" dirty="0">
              <a:solidFill>
                <a:srgbClr val="7030A0"/>
              </a:solidFill>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TextBox 2"/>
          <p:cNvSpPr txBox="1"/>
          <p:nvPr/>
        </p:nvSpPr>
        <p:spPr>
          <a:xfrm>
            <a:off x="4999728" y="633112"/>
            <a:ext cx="5214147" cy="584775"/>
          </a:xfrm>
          <a:prstGeom prst="rect">
            <a:avLst/>
          </a:prstGeom>
          <a:noFill/>
        </p:spPr>
        <p:txBody>
          <a:bodyPr wrap="square" rtlCol="0">
            <a:spAutoFit/>
          </a:bodyPr>
          <a:lstStyle/>
          <a:p>
            <a:r>
              <a:rPr lang="en-US" sz="3200"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r>
              <a:rPr lang="en-US" sz="2800"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Develop Triage Process</a:t>
            </a:r>
            <a:endParaRPr lang="en-US" sz="2800"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p:cNvSpPr/>
          <p:nvPr/>
        </p:nvSpPr>
        <p:spPr>
          <a:xfrm>
            <a:off x="4999728" y="4851392"/>
            <a:ext cx="7136007" cy="1384995"/>
          </a:xfrm>
          <a:prstGeom prst="rect">
            <a:avLst/>
          </a:prstGeom>
        </p:spPr>
        <p:txBody>
          <a:bodyPr wrap="square">
            <a:spAutoFit/>
          </a:bodyPr>
          <a:lstStyle/>
          <a:p>
            <a:r>
              <a:rPr lang="en-US" sz="2800"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Travel </a:t>
            </a:r>
            <a:r>
              <a:rPr lang="en-US" sz="2800" dirty="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WMHI </a:t>
            </a:r>
            <a:r>
              <a:rPr lang="en-US" sz="2800" dirty="0" smtClean="0">
                <a:solidFill>
                  <a:srgbClr val="7030A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directly assess clients determined to be at risk for rapid readmission.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5727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482 -0.00023 L 0.00482 0.00023 C 0.01393 -0.02616 0.01068 -0.01227 0.0069 -0.05695 C 0.00664 -0.05972 0.00625 -0.06204 0.00482 -0.06435 C 0.00326 -0.06621 0.00039 -0.06852 -0.00182 -0.07084 C -0.00482 -0.07963 -0.00976 -0.0882 -0.00416 -0.09746 C 0.00065 -0.10556 0.01589 -0.11922 0.01589 -0.11875 C 0.01927 -0.1294 0.0211 -0.13195 0.01589 -0.14514 C 0.01459 -0.14861 0.00964 -0.15139 0.0069 -0.15463 C 0.00508 -0.15695 0.00404 -0.15926 0.00235 -0.16111 C 0.0017 -0.16482 -0.00013 -0.16875 0.00039 -0.17199 C 0.00065 -0.17662 0.00313 -0.18125 0.00482 -0.18542 C 0.00573 -0.18866 0.00938 -0.19722 0.01146 -0.19931 C 0.01302 -0.20047 0.01459 -0.20185 0.01589 -0.20324 C 0.01823 -0.20509 0.01992 -0.20787 0.02266 -0.21019 C 0.03164 -0.21736 0.02761 -0.21019 0.03373 -0.21922 C 0.03555 -0.22222 0.03802 -0.22755 0.03802 -0.22709 C 0.03893 -0.24422 0.03828 -0.26065 0.0405 -0.27732 C 0.04076 -0.28009 0.04505 -0.28264 0.04505 -0.28565 L 0.04505 -0.28912 L 0.04505 -0.28889 L 0.04505 -0.28912 " pathEditMode="relative" rAng="0" ptsTypes="AAAAAAAAAAAAAAAAAAAAAA">
                                      <p:cBhvr>
                                        <p:cTn id="6" dur="2000" fill="hold"/>
                                        <p:tgtEl>
                                          <p:spTgt spid="12"/>
                                        </p:tgtEl>
                                        <p:attrNameLst>
                                          <p:attrName>ppt_x</p:attrName>
                                          <p:attrName>ppt_y</p:attrName>
                                        </p:attrNameLst>
                                      </p:cBhvr>
                                      <p:rCtr x="1432" y="-144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4151" y="505609"/>
            <a:ext cx="2861534" cy="861774"/>
          </a:xfrm>
          <a:prstGeom prst="rect">
            <a:avLst/>
          </a:prstGeom>
          <a:noFill/>
        </p:spPr>
        <p:txBody>
          <a:bodyPr wrap="square" rtlCol="0">
            <a:spAutoFit/>
          </a:bodyPr>
          <a:lstStyle/>
          <a:p>
            <a:pPr algn="ctr"/>
            <a:r>
              <a:rPr lang="en-US" sz="3200" dirty="0" smtClean="0">
                <a:latin typeface="Britannic Bold" panose="020B0903060703020204" pitchFamily="34" charset="0"/>
              </a:rPr>
              <a:t>RESULTS</a:t>
            </a:r>
          </a:p>
          <a:p>
            <a:pPr algn="ctr"/>
            <a:r>
              <a:rPr lang="en-US" dirty="0" smtClean="0">
                <a:latin typeface="Britannic Bold" panose="020B0903060703020204" pitchFamily="34" charset="0"/>
              </a:rPr>
              <a:t>(STUDY)</a:t>
            </a:r>
            <a:endParaRPr lang="en-US" dirty="0">
              <a:latin typeface="Britannic Bold" panose="020B0903060703020204" pitchFamily="34" charset="0"/>
            </a:endParaRPr>
          </a:p>
        </p:txBody>
      </p:sp>
      <p:graphicFrame>
        <p:nvGraphicFramePr>
          <p:cNvPr id="24" name="Chart 23"/>
          <p:cNvGraphicFramePr/>
          <p:nvPr>
            <p:extLst>
              <p:ext uri="{D42A27DB-BD31-4B8C-83A1-F6EECF244321}">
                <p14:modId xmlns:p14="http://schemas.microsoft.com/office/powerpoint/2010/main" val="1420597402"/>
              </p:ext>
            </p:extLst>
          </p:nvPr>
        </p:nvGraphicFramePr>
        <p:xfrm>
          <a:off x="176305" y="215153"/>
          <a:ext cx="7612230" cy="6368527"/>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p:cNvSpPr txBox="1"/>
          <p:nvPr/>
        </p:nvSpPr>
        <p:spPr>
          <a:xfrm>
            <a:off x="7985761" y="1284835"/>
            <a:ext cx="4206239" cy="6001643"/>
          </a:xfrm>
          <a:prstGeom prst="rect">
            <a:avLst/>
          </a:prstGeom>
          <a:no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12 Readmissions within 30 days to WMHI (10 distinct clients)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3 Readmissions were adolescents due to lack of Child/Adolescent stabilization options</a:t>
            </a:r>
          </a:p>
          <a:p>
            <a:pPr marL="285750" indent="-2857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2 of the Adult readmissions were associated with lack of protective placement options.</a:t>
            </a:r>
          </a:p>
          <a:p>
            <a:endParaRPr lang="en-US" dirty="0" smtClean="0">
              <a:latin typeface="Arial" panose="020B0604020202020204" pitchFamily="34" charset="0"/>
              <a:cs typeface="Arial" panose="020B0604020202020204" pitchFamily="34" charset="0"/>
            </a:endParaRPr>
          </a:p>
          <a:p>
            <a:r>
              <a:rPr lang="en-US" i="1"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a:t>
            </a:r>
            <a:r>
              <a:rPr lang="en-US" i="1"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these 5 readmissions related to lack of respite/stabilization options are removed our readmission rate would be 6</a:t>
            </a:r>
            <a:r>
              <a:rPr lang="en-US" i="1"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sz="2000"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Overall WMHI admissions </a:t>
            </a:r>
            <a:r>
              <a:rPr lang="en-US" sz="2000"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have </a:t>
            </a:r>
            <a:r>
              <a:rPr lang="en-US" sz="2000"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been reduced by </a:t>
            </a:r>
            <a:r>
              <a:rPr lang="en-US" sz="2000"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three</a:t>
            </a:r>
            <a:r>
              <a:rPr lang="en-US" sz="2000"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000"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month.</a:t>
            </a:r>
          </a:p>
          <a:p>
            <a:endParaRPr lang="en-US" sz="2000"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838060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26388" y="416859"/>
            <a:ext cx="2635623" cy="861774"/>
          </a:xfrm>
          <a:prstGeom prst="rect">
            <a:avLst/>
          </a:prstGeom>
          <a:noFill/>
        </p:spPr>
        <p:txBody>
          <a:bodyPr wrap="square" rtlCol="0">
            <a:spAutoFit/>
          </a:bodyPr>
          <a:lstStyle/>
          <a:p>
            <a:pPr algn="ctr"/>
            <a:r>
              <a:rPr lang="en-US" sz="3200" dirty="0" smtClean="0">
                <a:latin typeface="Britannic Bold" panose="020B0903060703020204" pitchFamily="34" charset="0"/>
              </a:rPr>
              <a:t>NEXT STEPS</a:t>
            </a:r>
          </a:p>
          <a:p>
            <a:pPr algn="ctr"/>
            <a:r>
              <a:rPr lang="en-US" dirty="0" smtClean="0">
                <a:latin typeface="Britannic Bold" panose="020B0903060703020204" pitchFamily="34" charset="0"/>
              </a:rPr>
              <a:t>(ACT)</a:t>
            </a:r>
            <a:endParaRPr lang="en-US" dirty="0">
              <a:latin typeface="Britannic Bold" panose="020B0903060703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040" y="416859"/>
            <a:ext cx="6160995" cy="3200400"/>
          </a:xfrm>
          <a:prstGeom prst="rect">
            <a:avLst/>
          </a:prstGeom>
        </p:spPr>
      </p:pic>
      <p:sp>
        <p:nvSpPr>
          <p:cNvPr id="4" name="TextBox 3"/>
          <p:cNvSpPr txBox="1"/>
          <p:nvPr/>
        </p:nvSpPr>
        <p:spPr>
          <a:xfrm>
            <a:off x="6583681" y="1278633"/>
            <a:ext cx="5101814" cy="5262979"/>
          </a:xfrm>
          <a:prstGeom prst="rect">
            <a:avLst/>
          </a:prstGeom>
          <a:noFill/>
        </p:spPr>
        <p:txBody>
          <a:bodyPr wrap="square" rtlCol="0">
            <a:spAutoFit/>
          </a:bodyPr>
          <a:lstStyle/>
          <a:p>
            <a:r>
              <a:rPr lang="en-US" sz="2400" dirty="0" smtClean="0">
                <a:solidFill>
                  <a:srgbClr val="00B0F0"/>
                </a:solidFill>
                <a:latin typeface="Arial" panose="020B0604020202020204" pitchFamily="34" charset="0"/>
                <a:cs typeface="Arial" panose="020B0604020202020204" pitchFamily="34" charset="0"/>
              </a:rPr>
              <a:t>Adapt</a:t>
            </a:r>
            <a:r>
              <a:rPr lang="en-US" dirty="0" smtClean="0">
                <a:latin typeface="Arial" panose="020B0604020202020204" pitchFamily="34" charset="0"/>
                <a:cs typeface="Arial" panose="020B0604020202020204" pitchFamily="34" charset="0"/>
              </a:rPr>
              <a:t> Dr. to Dr. consults earlier in admission, throughout admission and prior to discharge.</a:t>
            </a: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Continue taking an individual approach to determine stability by considering client’s unique sxs presentation.</a:t>
            </a:r>
            <a:endParaRPr lang="en-US" dirty="0" smtClean="0">
              <a:latin typeface="Arial" panose="020B0604020202020204" pitchFamily="34" charset="0"/>
              <a:cs typeface="Arial" panose="020B0604020202020204" pitchFamily="34" charset="0"/>
              <a:sym typeface="Wingdings" panose="05000000000000000000" pitchFamily="2" charset="2"/>
            </a:endParaRPr>
          </a:p>
          <a:p>
            <a:endParaRPr lang="en-US" dirty="0">
              <a:latin typeface="Arial" panose="020B0604020202020204" pitchFamily="34" charset="0"/>
              <a:cs typeface="Arial" panose="020B0604020202020204" pitchFamily="34" charset="0"/>
              <a:sym typeface="Wingdings" panose="05000000000000000000" pitchFamily="2" charset="2"/>
            </a:endParaRPr>
          </a:p>
          <a:p>
            <a:r>
              <a:rPr lang="en-US" dirty="0" smtClean="0">
                <a:latin typeface="Arial" panose="020B0604020202020204" pitchFamily="34" charset="0"/>
                <a:cs typeface="Arial" panose="020B0604020202020204" pitchFamily="34" charset="0"/>
                <a:sym typeface="Wingdings" panose="05000000000000000000" pitchFamily="2" charset="2"/>
              </a:rPr>
              <a:t>Increase clinical staff at HP stabilization facility to try and reduce WMHI admissions in general.</a:t>
            </a:r>
          </a:p>
          <a:p>
            <a:endParaRPr lang="en-US" dirty="0">
              <a:latin typeface="Arial" panose="020B0604020202020204" pitchFamily="34" charset="0"/>
              <a:cs typeface="Arial" panose="020B0604020202020204" pitchFamily="34" charset="0"/>
              <a:sym typeface="Wingdings" panose="05000000000000000000" pitchFamily="2" charset="2"/>
            </a:endParaRPr>
          </a:p>
          <a:p>
            <a:r>
              <a:rPr lang="en-US" dirty="0" smtClean="0">
                <a:latin typeface="Arial" panose="020B0604020202020204" pitchFamily="34" charset="0"/>
                <a:cs typeface="Arial" panose="020B0604020202020204" pitchFamily="34" charset="0"/>
                <a:sym typeface="Wingdings" panose="05000000000000000000" pitchFamily="2" charset="2"/>
              </a:rPr>
              <a:t>Increase CSCM availability for clinical needs by providing Psych Tech support to assist with non clinical needs (ie; transports, appointments, ppw completion)</a:t>
            </a:r>
          </a:p>
          <a:p>
            <a:endParaRPr lang="en-US" dirty="0">
              <a:latin typeface="Arial" panose="020B0604020202020204" pitchFamily="34" charset="0"/>
              <a:cs typeface="Arial" panose="020B0604020202020204" pitchFamily="34" charset="0"/>
              <a:sym typeface="Wingdings" panose="05000000000000000000" pitchFamily="2" charset="2"/>
            </a:endParaRPr>
          </a:p>
          <a:p>
            <a:r>
              <a:rPr lang="en-US" sz="2400" dirty="0" smtClean="0">
                <a:solidFill>
                  <a:srgbClr val="00B0F0"/>
                </a:solidFill>
                <a:latin typeface="Arial" panose="020B0604020202020204" pitchFamily="34" charset="0"/>
                <a:cs typeface="Arial" panose="020B0604020202020204" pitchFamily="34" charset="0"/>
                <a:sym typeface="Wingdings" panose="05000000000000000000" pitchFamily="2" charset="2"/>
              </a:rPr>
              <a:t>Abandon</a:t>
            </a:r>
            <a:r>
              <a:rPr lang="en-US" dirty="0" smtClean="0">
                <a:latin typeface="Arial" panose="020B0604020202020204" pitchFamily="34" charset="0"/>
                <a:cs typeface="Arial" panose="020B0604020202020204" pitchFamily="34" charset="0"/>
                <a:sym typeface="Wingdings" panose="05000000000000000000" pitchFamily="2" charset="2"/>
              </a:rPr>
              <a:t> trips to WMHI due to time/staff constraints. </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201" y="3817789"/>
            <a:ext cx="3552830" cy="263679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2547" y="3974958"/>
            <a:ext cx="2341133" cy="2283901"/>
          </a:xfrm>
          <a:prstGeom prst="rect">
            <a:avLst/>
          </a:prstGeom>
        </p:spPr>
      </p:pic>
    </p:spTree>
    <p:extLst>
      <p:ext uri="{BB962C8B-B14F-4D97-AF65-F5344CB8AC3E}">
        <p14:creationId xmlns:p14="http://schemas.microsoft.com/office/powerpoint/2010/main" val="398278745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7316" y="3311647"/>
            <a:ext cx="4565743" cy="1865159"/>
          </a:xfrm>
          <a:prstGeom prst="rect">
            <a:avLst/>
          </a:prstGeom>
        </p:spPr>
      </p:pic>
      <p:sp>
        <p:nvSpPr>
          <p:cNvPr id="2" name="TextBox 1"/>
          <p:cNvSpPr txBox="1"/>
          <p:nvPr/>
        </p:nvSpPr>
        <p:spPr>
          <a:xfrm>
            <a:off x="9311528" y="201665"/>
            <a:ext cx="2756647" cy="861774"/>
          </a:xfrm>
          <a:prstGeom prst="rect">
            <a:avLst/>
          </a:prstGeom>
          <a:noFill/>
        </p:spPr>
        <p:txBody>
          <a:bodyPr wrap="square" rtlCol="0">
            <a:spAutoFit/>
          </a:bodyPr>
          <a:lstStyle/>
          <a:p>
            <a:pPr algn="ctr"/>
            <a:r>
              <a:rPr lang="en-US" sz="3200" dirty="0" smtClean="0">
                <a:latin typeface="Britannic Bold" panose="020B0903060703020204" pitchFamily="34" charset="0"/>
              </a:rPr>
              <a:t>IMPACT</a:t>
            </a:r>
          </a:p>
          <a:p>
            <a:pPr algn="ctr"/>
            <a:r>
              <a:rPr lang="en-US" dirty="0" smtClean="0">
                <a:latin typeface="Britannic Bold" panose="020B0903060703020204" pitchFamily="34" charset="0"/>
              </a:rPr>
              <a:t>(LESSONS LEARNED)</a:t>
            </a:r>
            <a:endParaRPr lang="en-US" dirty="0">
              <a:latin typeface="Britannic Bold" panose="020B0903060703020204" pitchFamily="34" charset="0"/>
            </a:endParaRPr>
          </a:p>
        </p:txBody>
      </p:sp>
      <p:sp>
        <p:nvSpPr>
          <p:cNvPr id="3" name="TextBox 2"/>
          <p:cNvSpPr txBox="1"/>
          <p:nvPr/>
        </p:nvSpPr>
        <p:spPr>
          <a:xfrm>
            <a:off x="672353" y="860612"/>
            <a:ext cx="6172200" cy="5632311"/>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rPr>
              <a:t>Dr. to Dr. is most effective in slowing down discharges and assuring a client is stable enough to be successful upon discharge.</a:t>
            </a: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Transitioning client’s to a step down stabilization facility upon discharge or linking a client to CSCM services reduces likeliness of readmission.</a:t>
            </a: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Understanding and speaking directly to client, natural supports and those that know the client best is effective in assuring that discharge is not requested too soon and that when transitioning or discharging all involved are prepared and on the same page.</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These strategies initially targeted WMHI admission but are now being utilized for all hospital admissions.</a:t>
            </a:r>
            <a:endParaRPr lang="en-US" dirty="0">
              <a:latin typeface="Arial" panose="020B0604020202020204" pitchFamily="34" charset="0"/>
              <a:cs typeface="Arial" panose="020B0604020202020204" pitchFamily="34" charset="0"/>
            </a:endParaRPr>
          </a:p>
          <a:p>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4553" y="1169894"/>
            <a:ext cx="2595635" cy="204395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6363" y="1169894"/>
            <a:ext cx="2466975" cy="1847850"/>
          </a:xfrm>
          <a:prstGeom prst="rect">
            <a:avLst/>
          </a:prstGeom>
          <a:ln>
            <a:noFill/>
          </a:ln>
          <a:effectLst>
            <a:softEdge rad="112500"/>
          </a:effec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96886" y="5274607"/>
            <a:ext cx="2192964" cy="1459318"/>
          </a:xfrm>
          <a:prstGeom prst="rect">
            <a:avLst/>
          </a:prstGeom>
          <a:ln>
            <a:noFill/>
          </a:ln>
          <a:effectLst>
            <a:softEdge rad="112500"/>
          </a:effectLst>
        </p:spPr>
      </p:pic>
    </p:spTree>
    <p:extLst>
      <p:ext uri="{BB962C8B-B14F-4D97-AF65-F5344CB8AC3E}">
        <p14:creationId xmlns:p14="http://schemas.microsoft.com/office/powerpoint/2010/main" val="40814531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525</Words>
  <Application>Microsoft Macintosh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Britannic Bold</vt:lpstr>
      <vt:lpstr>Calibri</vt:lpstr>
      <vt:lpstr>Calibri Light</vt:lpstr>
      <vt:lpstr>Gungsuh</vt:lpstr>
      <vt:lpstr>Wingdings</vt:lpstr>
      <vt:lpstr>Office Theme</vt:lpstr>
      <vt:lpstr>RoCk For Change CONSULT COLLABORATE CHANGE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RoCk Cs CONSULT COLLABORATE CHANGE</dc:title>
  <dc:creator>MELISSA LUTZ</dc:creator>
  <cp:lastModifiedBy>Microsoft Office User</cp:lastModifiedBy>
  <cp:revision>43</cp:revision>
  <dcterms:created xsi:type="dcterms:W3CDTF">2017-10-04T14:52:49Z</dcterms:created>
  <dcterms:modified xsi:type="dcterms:W3CDTF">2017-10-12T23:46:49Z</dcterms:modified>
</cp:coreProperties>
</file>