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82"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62" y="7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dirty="0"/>
              <a:t>Total </a:t>
            </a:r>
            <a:r>
              <a:rPr lang="en-US" dirty="0" smtClean="0"/>
              <a:t>Admissions: April – June</a:t>
            </a:r>
          </a:p>
        </c:rich>
      </c:tx>
      <c:layout>
        <c:manualLayout>
          <c:xMode val="edge"/>
          <c:yMode val="edge"/>
          <c:x val="0.25209016771439452"/>
          <c:y val="4.2517006802721087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New to DHS</c:v>
                </c:pt>
              </c:strCache>
            </c:strRef>
          </c:tx>
          <c:spPr>
            <a:gradFill rotWithShape="1">
              <a:gsLst>
                <a:gs pos="0">
                  <a:schemeClr val="accent1">
                    <a:tint val="69000"/>
                    <a:alpha val="100000"/>
                    <a:satMod val="109000"/>
                    <a:lumMod val="110000"/>
                  </a:schemeClr>
                </a:gs>
                <a:gs pos="52000">
                  <a:schemeClr val="accent1">
                    <a:tint val="74000"/>
                    <a:satMod val="100000"/>
                    <a:lumMod val="104000"/>
                  </a:schemeClr>
                </a:gs>
                <a:gs pos="100000">
                  <a:schemeClr val="accent1">
                    <a:tint val="78000"/>
                    <a:satMod val="100000"/>
                    <a:lumMod val="100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Admissions</c:v>
                </c:pt>
              </c:strCache>
            </c:strRef>
          </c:cat>
          <c:val>
            <c:numRef>
              <c:f>Sheet1!$B$2</c:f>
              <c:numCache>
                <c:formatCode>General</c:formatCode>
                <c:ptCount val="1"/>
                <c:pt idx="0">
                  <c:v>41</c:v>
                </c:pt>
              </c:numCache>
            </c:numRef>
          </c:val>
          <c:extLst xmlns:c16r2="http://schemas.microsoft.com/office/drawing/2015/06/chart">
            <c:ext xmlns:c16="http://schemas.microsoft.com/office/drawing/2014/chart" uri="{C3380CC4-5D6E-409C-BE32-E72D297353CC}">
              <c16:uniqueId val="{00000000-B657-4C8D-AF5A-87F41222D232}"/>
            </c:ext>
          </c:extLst>
        </c:ser>
        <c:ser>
          <c:idx val="1"/>
          <c:order val="1"/>
          <c:tx>
            <c:strRef>
              <c:f>Sheet1!$C$1</c:f>
              <c:strCache>
                <c:ptCount val="1"/>
                <c:pt idx="0">
                  <c:v>Readmissions</c:v>
                </c:pt>
              </c:strCache>
            </c:strRef>
          </c:tx>
          <c:spPr>
            <a:gradFill rotWithShape="1">
              <a:gsLst>
                <a:gs pos="0">
                  <a:schemeClr val="accent2">
                    <a:tint val="69000"/>
                    <a:alpha val="100000"/>
                    <a:satMod val="109000"/>
                    <a:lumMod val="110000"/>
                  </a:schemeClr>
                </a:gs>
                <a:gs pos="52000">
                  <a:schemeClr val="accent2">
                    <a:tint val="74000"/>
                    <a:satMod val="100000"/>
                    <a:lumMod val="104000"/>
                  </a:schemeClr>
                </a:gs>
                <a:gs pos="100000">
                  <a:schemeClr val="accent2">
                    <a:tint val="78000"/>
                    <a:satMod val="100000"/>
                    <a:lumMod val="100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Admissions</c:v>
                </c:pt>
              </c:strCache>
            </c:strRef>
          </c:cat>
          <c:val>
            <c:numRef>
              <c:f>Sheet1!$C$2</c:f>
              <c:numCache>
                <c:formatCode>General</c:formatCode>
                <c:ptCount val="1"/>
                <c:pt idx="0">
                  <c:v>5</c:v>
                </c:pt>
              </c:numCache>
            </c:numRef>
          </c:val>
          <c:extLst xmlns:c16r2="http://schemas.microsoft.com/office/drawing/2015/06/chart">
            <c:ext xmlns:c16="http://schemas.microsoft.com/office/drawing/2014/chart" uri="{C3380CC4-5D6E-409C-BE32-E72D297353CC}">
              <c16:uniqueId val="{00000001-B657-4C8D-AF5A-87F41222D232}"/>
            </c:ext>
          </c:extLst>
        </c:ser>
        <c:ser>
          <c:idx val="2"/>
          <c:order val="2"/>
          <c:tx>
            <c:strRef>
              <c:f>Sheet1!$D$1</c:f>
              <c:strCache>
                <c:ptCount val="1"/>
                <c:pt idx="0">
                  <c:v>Made Call to Pt.</c:v>
                </c:pt>
              </c:strCache>
            </c:strRef>
          </c:tx>
          <c:spPr>
            <a:gradFill rotWithShape="1">
              <a:gsLst>
                <a:gs pos="0">
                  <a:schemeClr val="accent3">
                    <a:tint val="69000"/>
                    <a:alpha val="100000"/>
                    <a:satMod val="109000"/>
                    <a:lumMod val="110000"/>
                  </a:schemeClr>
                </a:gs>
                <a:gs pos="52000">
                  <a:schemeClr val="accent3">
                    <a:tint val="74000"/>
                    <a:satMod val="100000"/>
                    <a:lumMod val="104000"/>
                  </a:schemeClr>
                </a:gs>
                <a:gs pos="100000">
                  <a:schemeClr val="accent3">
                    <a:tint val="78000"/>
                    <a:satMod val="100000"/>
                    <a:lumMod val="100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Admissions</c:v>
                </c:pt>
              </c:strCache>
            </c:strRef>
          </c:cat>
          <c:val>
            <c:numRef>
              <c:f>Sheet1!$D$2</c:f>
              <c:numCache>
                <c:formatCode>General</c:formatCode>
                <c:ptCount val="1"/>
                <c:pt idx="0">
                  <c:v>7</c:v>
                </c:pt>
              </c:numCache>
            </c:numRef>
          </c:val>
          <c:extLst xmlns:c16r2="http://schemas.microsoft.com/office/drawing/2015/06/chart">
            <c:ext xmlns:c16="http://schemas.microsoft.com/office/drawing/2014/chart" uri="{C3380CC4-5D6E-409C-BE32-E72D297353CC}">
              <c16:uniqueId val="{00000002-B657-4C8D-AF5A-87F41222D232}"/>
            </c:ext>
          </c:extLst>
        </c:ser>
        <c:dLbls>
          <c:dLblPos val="outEnd"/>
          <c:showLegendKey val="0"/>
          <c:showVal val="1"/>
          <c:showCatName val="0"/>
          <c:showSerName val="0"/>
          <c:showPercent val="0"/>
          <c:showBubbleSize val="0"/>
        </c:dLbls>
        <c:gapWidth val="100"/>
        <c:overlap val="-24"/>
        <c:axId val="177394528"/>
        <c:axId val="177394920"/>
      </c:barChart>
      <c:catAx>
        <c:axId val="177394528"/>
        <c:scaling>
          <c:orientation val="minMax"/>
        </c:scaling>
        <c:delete val="1"/>
        <c:axPos val="b"/>
        <c:numFmt formatCode="General" sourceLinked="1"/>
        <c:majorTickMark val="none"/>
        <c:minorTickMark val="none"/>
        <c:tickLblPos val="nextTo"/>
        <c:crossAx val="177394920"/>
        <c:crosses val="autoZero"/>
        <c:auto val="1"/>
        <c:lblAlgn val="ctr"/>
        <c:lblOffset val="100"/>
        <c:noMultiLvlLbl val="0"/>
      </c:catAx>
      <c:valAx>
        <c:axId val="177394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77394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dirty="0"/>
              <a:t>Total </a:t>
            </a:r>
            <a:r>
              <a:rPr lang="en-US" dirty="0" smtClean="0"/>
              <a:t>Admissions: July – Sept.</a:t>
            </a:r>
            <a:endParaRPr lang="en-US" dirty="0"/>
          </a:p>
        </c:rich>
      </c:tx>
      <c:layout>
        <c:manualLayout>
          <c:xMode val="edge"/>
          <c:yMode val="edge"/>
          <c:x val="0.35649900022890813"/>
          <c:y val="0.12282690854119425"/>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6.8151298263715021E-2"/>
          <c:y val="0.27504932419161893"/>
          <c:w val="0.93184870173628498"/>
          <c:h val="0.5146804566095905"/>
        </c:manualLayout>
      </c:layout>
      <c:barChart>
        <c:barDir val="col"/>
        <c:grouping val="clustered"/>
        <c:varyColors val="0"/>
        <c:ser>
          <c:idx val="0"/>
          <c:order val="0"/>
          <c:tx>
            <c:strRef>
              <c:f>Sheet1!$B$1</c:f>
              <c:strCache>
                <c:ptCount val="1"/>
                <c:pt idx="0">
                  <c:v>New to DHS</c:v>
                </c:pt>
              </c:strCache>
            </c:strRef>
          </c:tx>
          <c:spPr>
            <a:gradFill rotWithShape="1">
              <a:gsLst>
                <a:gs pos="0">
                  <a:schemeClr val="accent1">
                    <a:tint val="69000"/>
                    <a:alpha val="100000"/>
                    <a:satMod val="109000"/>
                    <a:lumMod val="110000"/>
                  </a:schemeClr>
                </a:gs>
                <a:gs pos="52000">
                  <a:schemeClr val="accent1">
                    <a:tint val="74000"/>
                    <a:satMod val="100000"/>
                    <a:lumMod val="104000"/>
                  </a:schemeClr>
                </a:gs>
                <a:gs pos="100000">
                  <a:schemeClr val="accent1">
                    <a:tint val="78000"/>
                    <a:satMod val="100000"/>
                    <a:lumMod val="100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Admissions</c:v>
                </c:pt>
              </c:strCache>
            </c:strRef>
          </c:cat>
          <c:val>
            <c:numRef>
              <c:f>Sheet1!$B$2</c:f>
              <c:numCache>
                <c:formatCode>General</c:formatCode>
                <c:ptCount val="1"/>
                <c:pt idx="0">
                  <c:v>22</c:v>
                </c:pt>
              </c:numCache>
            </c:numRef>
          </c:val>
          <c:extLst xmlns:c16r2="http://schemas.microsoft.com/office/drawing/2015/06/chart">
            <c:ext xmlns:c16="http://schemas.microsoft.com/office/drawing/2014/chart" uri="{C3380CC4-5D6E-409C-BE32-E72D297353CC}">
              <c16:uniqueId val="{00000000-B657-4C8D-AF5A-87F41222D232}"/>
            </c:ext>
          </c:extLst>
        </c:ser>
        <c:ser>
          <c:idx val="1"/>
          <c:order val="1"/>
          <c:tx>
            <c:strRef>
              <c:f>Sheet1!$C$1</c:f>
              <c:strCache>
                <c:ptCount val="1"/>
                <c:pt idx="0">
                  <c:v>Readmissions</c:v>
                </c:pt>
              </c:strCache>
            </c:strRef>
          </c:tx>
          <c:spPr>
            <a:gradFill rotWithShape="1">
              <a:gsLst>
                <a:gs pos="0">
                  <a:schemeClr val="accent2">
                    <a:tint val="69000"/>
                    <a:alpha val="100000"/>
                    <a:satMod val="109000"/>
                    <a:lumMod val="110000"/>
                  </a:schemeClr>
                </a:gs>
                <a:gs pos="52000">
                  <a:schemeClr val="accent2">
                    <a:tint val="74000"/>
                    <a:satMod val="100000"/>
                    <a:lumMod val="104000"/>
                  </a:schemeClr>
                </a:gs>
                <a:gs pos="100000">
                  <a:schemeClr val="accent2">
                    <a:tint val="78000"/>
                    <a:satMod val="100000"/>
                    <a:lumMod val="100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Admissions</c:v>
                </c:pt>
              </c:strCache>
            </c:strRef>
          </c:cat>
          <c:val>
            <c:numRef>
              <c:f>Sheet1!$C$2</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1-B657-4C8D-AF5A-87F41222D232}"/>
            </c:ext>
          </c:extLst>
        </c:ser>
        <c:ser>
          <c:idx val="2"/>
          <c:order val="2"/>
          <c:tx>
            <c:strRef>
              <c:f>Sheet1!$D$1</c:f>
              <c:strCache>
                <c:ptCount val="1"/>
                <c:pt idx="0">
                  <c:v>Referral needed</c:v>
                </c:pt>
              </c:strCache>
            </c:strRef>
          </c:tx>
          <c:spPr>
            <a:gradFill rotWithShape="1">
              <a:gsLst>
                <a:gs pos="0">
                  <a:schemeClr val="accent3">
                    <a:tint val="69000"/>
                    <a:alpha val="100000"/>
                    <a:satMod val="109000"/>
                    <a:lumMod val="110000"/>
                  </a:schemeClr>
                </a:gs>
                <a:gs pos="52000">
                  <a:schemeClr val="accent3">
                    <a:tint val="74000"/>
                    <a:satMod val="100000"/>
                    <a:lumMod val="104000"/>
                  </a:schemeClr>
                </a:gs>
                <a:gs pos="100000">
                  <a:schemeClr val="accent3">
                    <a:tint val="78000"/>
                    <a:satMod val="100000"/>
                    <a:lumMod val="100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Admissions</c:v>
                </c:pt>
              </c:strCache>
            </c:strRef>
          </c:cat>
          <c:val>
            <c:numRef>
              <c:f>Sheet1!$D$2</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2-B657-4C8D-AF5A-87F41222D232}"/>
            </c:ext>
          </c:extLst>
        </c:ser>
        <c:dLbls>
          <c:dLblPos val="outEnd"/>
          <c:showLegendKey val="0"/>
          <c:showVal val="1"/>
          <c:showCatName val="0"/>
          <c:showSerName val="0"/>
          <c:showPercent val="0"/>
          <c:showBubbleSize val="0"/>
        </c:dLbls>
        <c:gapWidth val="100"/>
        <c:overlap val="-24"/>
        <c:axId val="181987944"/>
        <c:axId val="181988336"/>
      </c:barChart>
      <c:catAx>
        <c:axId val="181987944"/>
        <c:scaling>
          <c:orientation val="minMax"/>
        </c:scaling>
        <c:delete val="1"/>
        <c:axPos val="b"/>
        <c:numFmt formatCode="General" sourceLinked="1"/>
        <c:majorTickMark val="none"/>
        <c:minorTickMark val="none"/>
        <c:tickLblPos val="nextTo"/>
        <c:crossAx val="181988336"/>
        <c:crosses val="autoZero"/>
        <c:auto val="1"/>
        <c:lblAlgn val="ctr"/>
        <c:lblOffset val="100"/>
        <c:noMultiLvlLbl val="0"/>
      </c:catAx>
      <c:valAx>
        <c:axId val="181988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81987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AD6EE87-EBD5-4F12-A48A-63ACA297AC8F}" type="datetimeFigureOut">
              <a:rPr lang="en-US" smtClean="0"/>
              <a:t>9/13/2017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0960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271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0298CD5-6C1E-4009-B41F-6DF62E31D3BE}" type="datetimeFigureOut">
              <a:rPr lang="en-US" smtClean="0"/>
              <a:pPr/>
              <a:t>9/13/2017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38172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0298CD5-6C1E-4009-B41F-6DF62E31D3BE}" type="datetimeFigureOut">
              <a:rPr lang="en-US" smtClean="0"/>
              <a:pPr/>
              <a:t>9/13/2017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10424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0298CD5-6C1E-4009-B41F-6DF62E31D3BE}" type="datetimeFigureOut">
              <a:rPr lang="en-US" smtClean="0"/>
              <a:pPr/>
              <a:t>9/13/2017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1066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9/13/2017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3420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9/13/2017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20486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26335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A4AFB99-0EAB-4182-AFF8-E214C82A68F6}" type="datetimeFigureOut">
              <a:rPr lang="en-US" smtClean="0"/>
              <a:t>9/13/2017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1967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675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A61015F-7CC6-4D0A-9D87-873EA4C304CC}" type="datetimeFigureOut">
              <a:rPr lang="en-US" smtClean="0"/>
              <a:t>9/13/2017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7174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045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9/13/2017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63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9/13/2017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430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9/13/2017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369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280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21372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0298CD5-6C1E-4009-B41F-6DF62E31D3BE}" type="datetimeFigureOut">
              <a:rPr lang="en-US" smtClean="0"/>
              <a:pPr/>
              <a:t>9/13/2017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70660142"/>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 id="214748429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168757"/>
            <a:ext cx="7106116" cy="2331720"/>
          </a:xfrm>
        </p:spPr>
        <p:txBody>
          <a:bodyPr numCol="1">
            <a:noAutofit/>
          </a:bodyPr>
          <a:lstStyle/>
          <a:p>
            <a:r>
              <a:rPr lang="en-US" sz="2200" b="1" dirty="0" smtClean="0"/>
              <a:t>Executive Sponsor</a:t>
            </a:r>
            <a:r>
              <a:rPr lang="en-US" sz="2200" dirty="0" smtClean="0"/>
              <a:t>:   Jen Frost</a:t>
            </a:r>
          </a:p>
          <a:p>
            <a:r>
              <a:rPr lang="en-US" sz="2200" b="1" dirty="0" smtClean="0"/>
              <a:t>Change Leader:       </a:t>
            </a:r>
            <a:r>
              <a:rPr lang="en-US" sz="2200" dirty="0" smtClean="0"/>
              <a:t>Greg Bartell</a:t>
            </a:r>
          </a:p>
          <a:p>
            <a:r>
              <a:rPr lang="en-US" sz="2200" b="1" dirty="0" smtClean="0"/>
              <a:t>Team Members:       </a:t>
            </a:r>
            <a:r>
              <a:rPr lang="en-US" sz="2200" dirty="0" smtClean="0"/>
              <a:t>Alicia Elliott </a:t>
            </a:r>
          </a:p>
          <a:p>
            <a:r>
              <a:rPr lang="en-US" sz="2200" dirty="0"/>
              <a:t> </a:t>
            </a:r>
            <a:r>
              <a:rPr lang="en-US" sz="2200" dirty="0" smtClean="0"/>
              <a:t>                                  Kaitlin Klitzke</a:t>
            </a:r>
          </a:p>
          <a:p>
            <a:r>
              <a:rPr lang="en-US" sz="2200" dirty="0" smtClean="0"/>
              <a:t>                                   Brenda Marquardt</a:t>
            </a:r>
          </a:p>
          <a:p>
            <a:r>
              <a:rPr lang="en-US" sz="2200" dirty="0"/>
              <a:t> </a:t>
            </a:r>
            <a:r>
              <a:rPr lang="en-US" sz="2200" dirty="0" smtClean="0"/>
              <a:t>                                  Kendra Brusewitz</a:t>
            </a:r>
            <a:endParaRPr lang="en-US" sz="2200" dirty="0"/>
          </a:p>
        </p:txBody>
      </p:sp>
      <p:sp>
        <p:nvSpPr>
          <p:cNvPr id="4" name="Rectangle 3"/>
          <p:cNvSpPr/>
          <p:nvPr/>
        </p:nvSpPr>
        <p:spPr>
          <a:xfrm>
            <a:off x="4714504" y="465930"/>
            <a:ext cx="7477496" cy="1781643"/>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US" sz="5400" b="1" cap="none" spc="0" dirty="0" smtClean="0">
                <a:ln w="22225">
                  <a:solidFill>
                    <a:schemeClr val="accent2"/>
                  </a:solidFill>
                  <a:prstDash val="solid"/>
                </a:ln>
                <a:solidFill>
                  <a:schemeClr val="tx2">
                    <a:lumMod val="40000"/>
                    <a:lumOff val="60000"/>
                  </a:schemeClr>
                </a:solidFill>
                <a:effectLst/>
              </a:rPr>
              <a:t>Shawano</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smtClean="0">
                <a:ln w="22225">
                  <a:solidFill>
                    <a:schemeClr val="accent2"/>
                  </a:solidFill>
                  <a:prstDash val="solid"/>
                </a:ln>
                <a:solidFill>
                  <a:schemeClr val="tx2">
                    <a:lumMod val="40000"/>
                    <a:lumOff val="60000"/>
                  </a:schemeClr>
                </a:solidFill>
                <a:effectLst/>
              </a:rPr>
              <a:t>County</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smtClean="0">
                <a:ln w="22225">
                  <a:solidFill>
                    <a:schemeClr val="accent2"/>
                  </a:solidFill>
                  <a:prstDash val="solid"/>
                </a:ln>
                <a:solidFill>
                  <a:schemeClr val="tx2">
                    <a:lumMod val="40000"/>
                    <a:lumOff val="60000"/>
                  </a:schemeClr>
                </a:solidFill>
                <a:effectLst/>
              </a:rPr>
              <a:t>DHS</a:t>
            </a:r>
            <a:r>
              <a:rPr lang="en-US" sz="5400" b="1" cap="none" spc="0" dirty="0" smtClean="0">
                <a:ln w="22225">
                  <a:solidFill>
                    <a:schemeClr val="accent2"/>
                  </a:solidFill>
                  <a:prstDash val="solid"/>
                </a:ln>
                <a:solidFill>
                  <a:schemeClr val="accent2">
                    <a:lumMod val="40000"/>
                    <a:lumOff val="60000"/>
                  </a:schemeClr>
                </a:solidFill>
                <a:effectLst/>
              </a:rPr>
              <a:t/>
            </a:r>
            <a:br>
              <a:rPr lang="en-US" sz="5400" b="1" cap="none" spc="0" dirty="0" smtClean="0">
                <a:ln w="22225">
                  <a:solidFill>
                    <a:schemeClr val="accent2"/>
                  </a:solidFill>
                  <a:prstDash val="solid"/>
                </a:ln>
                <a:solidFill>
                  <a:schemeClr val="accent2">
                    <a:lumMod val="40000"/>
                    <a:lumOff val="60000"/>
                  </a:schemeClr>
                </a:solidFill>
                <a:effectLst/>
              </a:rPr>
            </a:br>
            <a:r>
              <a:rPr lang="en-US" sz="5400" b="1" cap="none" spc="0" dirty="0" err="1" smtClean="0">
                <a:ln w="22225">
                  <a:solidFill>
                    <a:schemeClr val="accent2"/>
                  </a:solidFill>
                  <a:prstDash val="solid"/>
                </a:ln>
                <a:solidFill>
                  <a:schemeClr val="tx2">
                    <a:lumMod val="40000"/>
                    <a:lumOff val="60000"/>
                  </a:schemeClr>
                </a:solidFill>
                <a:effectLst/>
              </a:rPr>
              <a:t>NIATx</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smtClean="0">
                <a:ln w="22225">
                  <a:solidFill>
                    <a:schemeClr val="accent2"/>
                  </a:solidFill>
                  <a:prstDash val="solid"/>
                </a:ln>
                <a:solidFill>
                  <a:schemeClr val="tx2">
                    <a:lumMod val="40000"/>
                    <a:lumOff val="60000"/>
                  </a:schemeClr>
                </a:solidFill>
                <a:effectLst/>
              </a:rPr>
              <a:t>Project</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smtClean="0">
                <a:ln w="22225">
                  <a:solidFill>
                    <a:schemeClr val="accent2"/>
                  </a:solidFill>
                  <a:prstDash val="solid"/>
                </a:ln>
                <a:solidFill>
                  <a:schemeClr val="accent1">
                    <a:lumMod val="75000"/>
                  </a:schemeClr>
                </a:solidFill>
                <a:effectLst/>
              </a:rPr>
              <a:t>2017</a:t>
            </a:r>
            <a:endParaRPr lang="en-US" sz="5400" b="1" cap="none" spc="0" dirty="0">
              <a:ln w="22225">
                <a:solidFill>
                  <a:schemeClr val="accent2"/>
                </a:solidFill>
                <a:prstDash val="solid"/>
              </a:ln>
              <a:solidFill>
                <a:schemeClr val="accent1">
                  <a:lumMod val="75000"/>
                </a:schemeClr>
              </a:solidFill>
              <a:effectLst/>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462650" y="2247573"/>
            <a:ext cx="6068290" cy="4610427"/>
          </a:xfrm>
          <a:prstGeom prst="rect">
            <a:avLst/>
          </a:prstGeom>
          <a:noFill/>
          <a:ln>
            <a:solidFill>
              <a:schemeClr val="tx1"/>
            </a:solidFill>
          </a:ln>
          <a:effectLst>
            <a:innerShdw blurRad="114300">
              <a:prstClr val="black"/>
            </a:innerShdw>
          </a:effectLst>
        </p:spPr>
      </p:pic>
      <p:sp>
        <p:nvSpPr>
          <p:cNvPr id="2" name="TextBox 1"/>
          <p:cNvSpPr txBox="1"/>
          <p:nvPr/>
        </p:nvSpPr>
        <p:spPr>
          <a:xfrm>
            <a:off x="320635" y="1739741"/>
            <a:ext cx="4607626" cy="1015663"/>
          </a:xfrm>
          <a:prstGeom prst="rect">
            <a:avLst/>
          </a:prstGeom>
          <a:noFill/>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000" b="1" dirty="0" smtClean="0">
                <a:solidFill>
                  <a:srgbClr val="FF0000"/>
                </a:solidFill>
                <a:latin typeface="Copperplate Gothic Bold" panose="020E0705020206020404" pitchFamily="34" charset="0"/>
              </a:rPr>
              <a:t>Follow up Upon Admission</a:t>
            </a:r>
          </a:p>
          <a:p>
            <a:r>
              <a:rPr lang="en-US" sz="2000" b="1" dirty="0">
                <a:solidFill>
                  <a:srgbClr val="FF0000"/>
                </a:solidFill>
                <a:latin typeface="Copperplate Gothic Bold" panose="020E0705020206020404" pitchFamily="34" charset="0"/>
              </a:rPr>
              <a:t>	</a:t>
            </a:r>
            <a:r>
              <a:rPr lang="en-US" sz="2000" b="1" dirty="0" smtClean="0">
                <a:solidFill>
                  <a:srgbClr val="FF0000"/>
                </a:solidFill>
                <a:latin typeface="Copperplate Gothic Bold" panose="020E0705020206020404" pitchFamily="34" charset="0"/>
              </a:rPr>
              <a:t>	   &amp;</a:t>
            </a:r>
          </a:p>
          <a:p>
            <a:r>
              <a:rPr lang="en-US" sz="2000" b="1" dirty="0" smtClean="0">
                <a:solidFill>
                  <a:srgbClr val="FF0000"/>
                </a:solidFill>
                <a:latin typeface="Copperplate Gothic Bold" panose="020E0705020206020404" pitchFamily="34" charset="0"/>
              </a:rPr>
              <a:t>Quicker Program Enrollment</a:t>
            </a:r>
            <a:endParaRPr lang="en-US" sz="2000" b="1" dirty="0">
              <a:solidFill>
                <a:srgbClr val="FF0000"/>
              </a:solidFill>
              <a:latin typeface="Copperplate Gothic Bold" panose="020E0705020206020404" pitchFamily="34" charset="0"/>
            </a:endParaRPr>
          </a:p>
        </p:txBody>
      </p:sp>
    </p:spTree>
    <p:extLst>
      <p:ext uri="{BB962C8B-B14F-4D97-AF65-F5344CB8AC3E}">
        <p14:creationId xmlns:p14="http://schemas.microsoft.com/office/powerpoint/2010/main" val="2265910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947" y="0"/>
            <a:ext cx="9720072" cy="1499616"/>
          </a:xfrm>
        </p:spPr>
        <p:txBody>
          <a:bodyPr>
            <a:normAutofit/>
          </a:bodyPr>
          <a:lstStyle/>
          <a:p>
            <a:r>
              <a:rPr lang="en-US" sz="7000" dirty="0" smtClean="0"/>
              <a:t>OUR AIM</a:t>
            </a:r>
            <a:endParaRPr lang="en-US" sz="7000" dirty="0"/>
          </a:p>
        </p:txBody>
      </p:sp>
      <p:sp>
        <p:nvSpPr>
          <p:cNvPr id="3" name="Content Placeholder 2"/>
          <p:cNvSpPr>
            <a:spLocks noGrp="1"/>
          </p:cNvSpPr>
          <p:nvPr>
            <p:ph idx="1"/>
          </p:nvPr>
        </p:nvSpPr>
        <p:spPr>
          <a:xfrm>
            <a:off x="350520" y="1404614"/>
            <a:ext cx="11338926" cy="5358384"/>
          </a:xfrm>
        </p:spPr>
        <p:txBody>
          <a:bodyPr>
            <a:normAutofit fontScale="92500" lnSpcReduction="20000"/>
          </a:bodyPr>
          <a:lstStyle/>
          <a:p>
            <a:r>
              <a:rPr lang="en-US" sz="3000" u="sng" dirty="0" smtClean="0"/>
              <a:t>BIG AIM</a:t>
            </a:r>
            <a:r>
              <a:rPr lang="en-US" sz="3000" dirty="0" smtClean="0"/>
              <a:t>: </a:t>
            </a:r>
          </a:p>
          <a:p>
            <a:r>
              <a:rPr lang="en-US" sz="2700" i="1" dirty="0" smtClean="0">
                <a:solidFill>
                  <a:schemeClr val="accent1"/>
                </a:solidFill>
              </a:rPr>
              <a:t>Decrease inpatient admission rate. </a:t>
            </a:r>
            <a:r>
              <a:rPr lang="en-US" sz="2300" dirty="0"/>
              <a:t>Shawano County readmission rate in 2016 was 13%. That is, 17 of 130 admissions were readmissions. </a:t>
            </a:r>
            <a:r>
              <a:rPr lang="en-US" sz="2300" dirty="0" smtClean="0"/>
              <a:t>Goal </a:t>
            </a:r>
            <a:r>
              <a:rPr lang="en-US" sz="2300" dirty="0"/>
              <a:t>is to reduce this by more than half, to 6%. Average number of admissions per quarter in 2016 was 33. </a:t>
            </a:r>
            <a:r>
              <a:rPr lang="en-US" sz="2300" dirty="0" smtClean="0"/>
              <a:t>Goal is </a:t>
            </a:r>
            <a:r>
              <a:rPr lang="en-US" sz="2300" dirty="0"/>
              <a:t>to have no more than 2 readmissions per quarter. </a:t>
            </a:r>
          </a:p>
          <a:p>
            <a:endParaRPr lang="en-US" dirty="0" smtClean="0"/>
          </a:p>
          <a:p>
            <a:r>
              <a:rPr lang="en-US" sz="3000" u="sng" dirty="0" smtClean="0"/>
              <a:t>SMALL AIM</a:t>
            </a:r>
            <a:r>
              <a:rPr lang="en-US" sz="3000" dirty="0" smtClean="0"/>
              <a:t>: </a:t>
            </a:r>
          </a:p>
          <a:p>
            <a:r>
              <a:rPr lang="en-US" sz="1900" dirty="0" smtClean="0"/>
              <a:t>Project #1 - Crisis </a:t>
            </a:r>
            <a:r>
              <a:rPr lang="en-US" sz="1900" dirty="0"/>
              <a:t>staff will contact the patient to ask a series of </a:t>
            </a:r>
            <a:r>
              <a:rPr lang="en-US" sz="1900" dirty="0" smtClean="0"/>
              <a:t>five questions </a:t>
            </a:r>
            <a:r>
              <a:rPr lang="en-US" sz="1900" dirty="0"/>
              <a:t>while in the hospital, prior to discharge, </a:t>
            </a:r>
            <a:r>
              <a:rPr lang="en-US" sz="1900" dirty="0" smtClean="0"/>
              <a:t>85% </a:t>
            </a:r>
            <a:r>
              <a:rPr lang="en-US" sz="1900" dirty="0"/>
              <a:t>of the time, from April to June of 2017, in order to improve the follow up process post discharge and assess for higher level of care within DHS system. </a:t>
            </a:r>
            <a:endParaRPr lang="en-US" sz="1900" dirty="0" smtClean="0"/>
          </a:p>
          <a:p>
            <a:r>
              <a:rPr lang="en-US" sz="1900" dirty="0" smtClean="0"/>
              <a:t>Project #2 - Crisis </a:t>
            </a:r>
            <a:r>
              <a:rPr lang="en-US" sz="1900" dirty="0"/>
              <a:t>staff will proactively complete a Community Mental Health referral 90% of the time, from July to September of 2017, for those individuals who appear to be high risk, in efforts to put intensive services in place sooner. </a:t>
            </a:r>
            <a:endParaRPr lang="en-US" sz="1900" dirty="0" smtClean="0"/>
          </a:p>
          <a:p>
            <a:pPr marL="0" indent="0">
              <a:buNone/>
            </a:pPr>
            <a:endParaRPr lang="en-US" sz="1900" dirty="0" smtClean="0"/>
          </a:p>
          <a:p>
            <a:r>
              <a:rPr lang="en-US" sz="3000" u="sng" dirty="0" smtClean="0"/>
              <a:t>EXPECTED IMPACT</a:t>
            </a:r>
            <a:r>
              <a:rPr lang="en-US" sz="3000" dirty="0" smtClean="0"/>
              <a:t>: </a:t>
            </a:r>
          </a:p>
          <a:p>
            <a:r>
              <a:rPr lang="en-US" sz="1900" b="1" dirty="0">
                <a:solidFill>
                  <a:schemeClr val="accent1"/>
                </a:solidFill>
              </a:rPr>
              <a:t>Reduce rate of readmissions of those individuals who would benefit from intensive services</a:t>
            </a:r>
            <a:r>
              <a:rPr lang="en-US" sz="1900" b="1" dirty="0" smtClean="0">
                <a:solidFill>
                  <a:schemeClr val="accent1"/>
                </a:solidFill>
              </a:rPr>
              <a:t>.</a:t>
            </a:r>
          </a:p>
          <a:p>
            <a:r>
              <a:rPr lang="en-US" sz="1900" b="1" dirty="0" smtClean="0">
                <a:solidFill>
                  <a:schemeClr val="accent1"/>
                </a:solidFill>
              </a:rPr>
              <a:t>Reduce </a:t>
            </a:r>
            <a:r>
              <a:rPr lang="en-US" sz="1900" b="1" dirty="0">
                <a:solidFill>
                  <a:schemeClr val="accent1"/>
                </a:solidFill>
              </a:rPr>
              <a:t>rate of no shows and cancelled outpatient appointments.</a:t>
            </a:r>
          </a:p>
          <a:p>
            <a:r>
              <a:rPr lang="en-US" sz="1900" b="1" dirty="0">
                <a:solidFill>
                  <a:schemeClr val="accent1"/>
                </a:solidFill>
              </a:rPr>
              <a:t>Longer engagement in services and less admissions to inpatient facilities. </a:t>
            </a:r>
          </a:p>
          <a:p>
            <a:endParaRPr lang="en-US" dirty="0"/>
          </a:p>
        </p:txBody>
      </p:sp>
    </p:spTree>
    <p:extLst>
      <p:ext uri="{BB962C8B-B14F-4D97-AF65-F5344CB8AC3E}">
        <p14:creationId xmlns:p14="http://schemas.microsoft.com/office/powerpoint/2010/main" val="170617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000" dirty="0" smtClean="0"/>
              <a:t>First week impact</a:t>
            </a:r>
            <a:endParaRPr lang="en-US" sz="7000" dirty="0"/>
          </a:p>
        </p:txBody>
      </p:sp>
      <p:grpSp>
        <p:nvGrpSpPr>
          <p:cNvPr id="3" name="Group 2"/>
          <p:cNvGrpSpPr/>
          <p:nvPr/>
        </p:nvGrpSpPr>
        <p:grpSpPr>
          <a:xfrm>
            <a:off x="418855" y="2851225"/>
            <a:ext cx="11235384" cy="2679549"/>
            <a:chOff x="418855" y="2851225"/>
            <a:chExt cx="11235384" cy="2679549"/>
          </a:xfrm>
          <a:solidFill>
            <a:schemeClr val="accent2"/>
          </a:solidFill>
        </p:grpSpPr>
        <p:sp>
          <p:nvSpPr>
            <p:cNvPr id="5" name="Freeform 4"/>
            <p:cNvSpPr/>
            <p:nvPr/>
          </p:nvSpPr>
          <p:spPr>
            <a:xfrm>
              <a:off x="544306" y="3340270"/>
              <a:ext cx="2207927" cy="1323170"/>
            </a:xfrm>
            <a:custGeom>
              <a:avLst/>
              <a:gdLst>
                <a:gd name="connsiteX0" fmla="*/ 0 w 2207927"/>
                <a:gd name="connsiteY0" fmla="*/ 0 h 1323170"/>
                <a:gd name="connsiteX1" fmla="*/ 2207927 w 2207927"/>
                <a:gd name="connsiteY1" fmla="*/ 0 h 1323170"/>
                <a:gd name="connsiteX2" fmla="*/ 2207927 w 2207927"/>
                <a:gd name="connsiteY2" fmla="*/ 1323170 h 1323170"/>
                <a:gd name="connsiteX3" fmla="*/ 0 w 2207927"/>
                <a:gd name="connsiteY3" fmla="*/ 1323170 h 1323170"/>
                <a:gd name="connsiteX4" fmla="*/ 0 w 2207927"/>
                <a:gd name="connsiteY4" fmla="*/ 0 h 1323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927" h="1323170">
                  <a:moveTo>
                    <a:pt x="0" y="0"/>
                  </a:moveTo>
                  <a:lnTo>
                    <a:pt x="2207927" y="0"/>
                  </a:lnTo>
                  <a:lnTo>
                    <a:pt x="2207927" y="1323170"/>
                  </a:lnTo>
                  <a:lnTo>
                    <a:pt x="0" y="1323170"/>
                  </a:lnTo>
                  <a:lnTo>
                    <a:pt x="0" y="0"/>
                  </a:lnTo>
                  <a:close/>
                </a:path>
              </a:pathLst>
            </a:custGeom>
            <a:solidFill>
              <a:srgbClr val="FFFF00"/>
            </a:solidFill>
            <a:ln>
              <a:solidFill>
                <a:schemeClr val="tx1"/>
              </a:solidFill>
            </a:ln>
            <a:effectLst>
              <a:glow rad="228600">
                <a:schemeClr val="accent3">
                  <a:satMod val="175000"/>
                  <a:alpha val="40000"/>
                </a:schemeClr>
              </a:glo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dirty="0" smtClean="0"/>
                <a:t>Inpatient Admission</a:t>
              </a:r>
              <a:endParaRPr lang="en-US" sz="2100" kern="1200" dirty="0"/>
            </a:p>
          </p:txBody>
        </p:sp>
        <p:sp>
          <p:nvSpPr>
            <p:cNvPr id="6" name="Oval 5"/>
            <p:cNvSpPr/>
            <p:nvPr/>
          </p:nvSpPr>
          <p:spPr>
            <a:xfrm>
              <a:off x="541797" y="3416755"/>
              <a:ext cx="175630" cy="175630"/>
            </a:xfrm>
            <a:prstGeom prst="ellipse">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 name="Oval 6"/>
            <p:cNvSpPr/>
            <p:nvPr/>
          </p:nvSpPr>
          <p:spPr>
            <a:xfrm>
              <a:off x="664738" y="3170872"/>
              <a:ext cx="175630" cy="175630"/>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8" name="Oval 7"/>
            <p:cNvSpPr/>
            <p:nvPr/>
          </p:nvSpPr>
          <p:spPr>
            <a:xfrm>
              <a:off x="959798" y="3220049"/>
              <a:ext cx="275990" cy="275990"/>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Oval 8"/>
            <p:cNvSpPr/>
            <p:nvPr/>
          </p:nvSpPr>
          <p:spPr>
            <a:xfrm>
              <a:off x="1205680" y="2949578"/>
              <a:ext cx="175630" cy="175630"/>
            </a:xfrm>
            <a:prstGeom prst="ellipse">
              <a:avLst/>
            </a:prstGeom>
            <a:solidFill>
              <a:schemeClr val="accent3"/>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Oval 9"/>
            <p:cNvSpPr/>
            <p:nvPr/>
          </p:nvSpPr>
          <p:spPr>
            <a:xfrm>
              <a:off x="1525328" y="2851225"/>
              <a:ext cx="175630" cy="175630"/>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1" name="Oval 10"/>
            <p:cNvSpPr/>
            <p:nvPr/>
          </p:nvSpPr>
          <p:spPr>
            <a:xfrm>
              <a:off x="1918741" y="3023342"/>
              <a:ext cx="175630" cy="175630"/>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Oval 11"/>
            <p:cNvSpPr/>
            <p:nvPr/>
          </p:nvSpPr>
          <p:spPr>
            <a:xfrm>
              <a:off x="2164623" y="3146284"/>
              <a:ext cx="275990" cy="275990"/>
            </a:xfrm>
            <a:prstGeom prst="ellipse">
              <a:avLst/>
            </a:prstGeom>
            <a:solidFill>
              <a:schemeClr val="accent3"/>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 name="Oval 12"/>
            <p:cNvSpPr/>
            <p:nvPr/>
          </p:nvSpPr>
          <p:spPr>
            <a:xfrm>
              <a:off x="2508859" y="3416755"/>
              <a:ext cx="175630" cy="175630"/>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 name="Oval 13"/>
            <p:cNvSpPr/>
            <p:nvPr/>
          </p:nvSpPr>
          <p:spPr>
            <a:xfrm>
              <a:off x="2656389" y="3687226"/>
              <a:ext cx="175630" cy="175630"/>
            </a:xfrm>
            <a:prstGeom prst="ellipse">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5" name="Oval 14"/>
            <p:cNvSpPr/>
            <p:nvPr/>
          </p:nvSpPr>
          <p:spPr>
            <a:xfrm>
              <a:off x="1377798" y="3170872"/>
              <a:ext cx="451621" cy="451621"/>
            </a:xfrm>
            <a:prstGeom prst="ellipse">
              <a:avLst/>
            </a:prstGeom>
            <a:solidFill>
              <a:schemeClr val="accent3"/>
            </a:solidFill>
            <a:effectLst>
              <a:outerShdw blurRad="57150" dist="19050" dir="5400000" algn="ctr" rotWithShape="0">
                <a:srgbClr val="000000">
                  <a:alpha val="48000"/>
                </a:srgbClr>
              </a:outerShdw>
              <a:reflection blurRad="6350" stA="50000" endA="300" endPos="55000" dir="5400000" sy="-100000" algn="bl" rotWithShape="0"/>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6" name="Oval 15"/>
            <p:cNvSpPr/>
            <p:nvPr/>
          </p:nvSpPr>
          <p:spPr>
            <a:xfrm>
              <a:off x="418855" y="4105227"/>
              <a:ext cx="175630" cy="175630"/>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7" name="Oval 16"/>
            <p:cNvSpPr/>
            <p:nvPr/>
          </p:nvSpPr>
          <p:spPr>
            <a:xfrm>
              <a:off x="566385" y="4326521"/>
              <a:ext cx="275990" cy="275990"/>
            </a:xfrm>
            <a:prstGeom prst="ellipse">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8" name="Oval 17"/>
            <p:cNvSpPr/>
            <p:nvPr/>
          </p:nvSpPr>
          <p:spPr>
            <a:xfrm>
              <a:off x="935209" y="4523228"/>
              <a:ext cx="401441" cy="401441"/>
            </a:xfrm>
            <a:prstGeom prst="ellipse">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9" name="Oval 18"/>
            <p:cNvSpPr/>
            <p:nvPr/>
          </p:nvSpPr>
          <p:spPr>
            <a:xfrm>
              <a:off x="1451563" y="4842875"/>
              <a:ext cx="175630" cy="175630"/>
            </a:xfrm>
            <a:prstGeom prst="ellipse">
              <a:avLst/>
            </a:prstGeom>
            <a:solidFill>
              <a:schemeClr val="accent3"/>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0" name="Oval 19"/>
            <p:cNvSpPr/>
            <p:nvPr/>
          </p:nvSpPr>
          <p:spPr>
            <a:xfrm>
              <a:off x="1549916" y="4523228"/>
              <a:ext cx="275990" cy="275990"/>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1" name="Oval 20"/>
            <p:cNvSpPr/>
            <p:nvPr/>
          </p:nvSpPr>
          <p:spPr>
            <a:xfrm>
              <a:off x="1795799" y="4867463"/>
              <a:ext cx="175630" cy="175630"/>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2" name="Oval 21"/>
            <p:cNvSpPr/>
            <p:nvPr/>
          </p:nvSpPr>
          <p:spPr>
            <a:xfrm>
              <a:off x="2017094" y="4474051"/>
              <a:ext cx="401441" cy="401441"/>
            </a:xfrm>
            <a:prstGeom prst="ellipse">
              <a:avLst/>
            </a:prstGeom>
            <a:solidFill>
              <a:schemeClr val="accent2"/>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Oval 22"/>
            <p:cNvSpPr/>
            <p:nvPr/>
          </p:nvSpPr>
          <p:spPr>
            <a:xfrm>
              <a:off x="2558036" y="4375698"/>
              <a:ext cx="275990" cy="275990"/>
            </a:xfrm>
            <a:prstGeom prst="ellipse">
              <a:avLst/>
            </a:prstGeom>
            <a:solidFill>
              <a:schemeClr val="accent3"/>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4" name="Chevron 23"/>
            <p:cNvSpPr/>
            <p:nvPr/>
          </p:nvSpPr>
          <p:spPr>
            <a:xfrm>
              <a:off x="2834027" y="3219640"/>
              <a:ext cx="810545" cy="1547420"/>
            </a:xfrm>
            <a:prstGeom prst="chevron">
              <a:avLst>
                <a:gd name="adj" fmla="val 62310"/>
              </a:avLst>
            </a:prstGeom>
            <a:solidFill>
              <a:schemeClr val="accent3"/>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25" name="Freeform 24"/>
            <p:cNvSpPr/>
            <p:nvPr/>
          </p:nvSpPr>
          <p:spPr>
            <a:xfrm>
              <a:off x="3644573" y="2851225"/>
              <a:ext cx="2210579" cy="2318911"/>
            </a:xfrm>
            <a:custGeom>
              <a:avLst/>
              <a:gdLst>
                <a:gd name="connsiteX0" fmla="*/ 0 w 2210579"/>
                <a:gd name="connsiteY0" fmla="*/ 0 h 2318911"/>
                <a:gd name="connsiteX1" fmla="*/ 2210579 w 2210579"/>
                <a:gd name="connsiteY1" fmla="*/ 0 h 2318911"/>
                <a:gd name="connsiteX2" fmla="*/ 2210579 w 2210579"/>
                <a:gd name="connsiteY2" fmla="*/ 2318911 h 2318911"/>
                <a:gd name="connsiteX3" fmla="*/ 0 w 2210579"/>
                <a:gd name="connsiteY3" fmla="*/ 2318911 h 2318911"/>
                <a:gd name="connsiteX4" fmla="*/ 0 w 2210579"/>
                <a:gd name="connsiteY4" fmla="*/ 0 h 2318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0579" h="2318911">
                  <a:moveTo>
                    <a:pt x="0" y="0"/>
                  </a:moveTo>
                  <a:lnTo>
                    <a:pt x="2210579" y="0"/>
                  </a:lnTo>
                  <a:lnTo>
                    <a:pt x="2210579" y="2318911"/>
                  </a:lnTo>
                  <a:lnTo>
                    <a:pt x="0" y="2318911"/>
                  </a:lnTo>
                  <a:lnTo>
                    <a:pt x="0" y="0"/>
                  </a:lnTo>
                  <a:close/>
                </a:path>
              </a:pathLst>
            </a:custGeom>
            <a:solidFill>
              <a:schemeClr val="accent3"/>
            </a:solidFill>
            <a:ln>
              <a:solidFill>
                <a:srgbClr val="FF0000"/>
              </a:solidFill>
            </a:ln>
            <a:scene3d>
              <a:camera prst="orthographicFront"/>
              <a:lightRig rig="threePt" dir="t"/>
            </a:scene3d>
            <a:sp3d>
              <a:bevelT w="139700" h="139700" prst="divot"/>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dirty="0" smtClean="0"/>
                <a:t>Phone call to patient asking five specific questions</a:t>
              </a:r>
              <a:endParaRPr lang="en-US" sz="2100" kern="1200" dirty="0"/>
            </a:p>
          </p:txBody>
        </p:sp>
        <p:sp>
          <p:nvSpPr>
            <p:cNvPr id="26" name="Chevron 25"/>
            <p:cNvSpPr/>
            <p:nvPr/>
          </p:nvSpPr>
          <p:spPr>
            <a:xfrm>
              <a:off x="5855153" y="3219640"/>
              <a:ext cx="810545" cy="1547420"/>
            </a:xfrm>
            <a:prstGeom prst="chevron">
              <a:avLst>
                <a:gd name="adj" fmla="val 62310"/>
              </a:avLst>
            </a:prstGeom>
            <a:solidFill>
              <a:schemeClr val="accent2"/>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27" name="Freeform 26"/>
            <p:cNvSpPr/>
            <p:nvPr/>
          </p:nvSpPr>
          <p:spPr>
            <a:xfrm>
              <a:off x="6665698" y="2851225"/>
              <a:ext cx="2210579" cy="2679549"/>
            </a:xfrm>
            <a:custGeom>
              <a:avLst/>
              <a:gdLst>
                <a:gd name="connsiteX0" fmla="*/ 0 w 2210579"/>
                <a:gd name="connsiteY0" fmla="*/ 0 h 2679549"/>
                <a:gd name="connsiteX1" fmla="*/ 2210579 w 2210579"/>
                <a:gd name="connsiteY1" fmla="*/ 0 h 2679549"/>
                <a:gd name="connsiteX2" fmla="*/ 2210579 w 2210579"/>
                <a:gd name="connsiteY2" fmla="*/ 2679549 h 2679549"/>
                <a:gd name="connsiteX3" fmla="*/ 0 w 2210579"/>
                <a:gd name="connsiteY3" fmla="*/ 2679549 h 2679549"/>
                <a:gd name="connsiteX4" fmla="*/ 0 w 2210579"/>
                <a:gd name="connsiteY4" fmla="*/ 0 h 2679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0579" h="2679549">
                  <a:moveTo>
                    <a:pt x="0" y="0"/>
                  </a:moveTo>
                  <a:lnTo>
                    <a:pt x="2210579" y="0"/>
                  </a:lnTo>
                  <a:lnTo>
                    <a:pt x="2210579" y="2679549"/>
                  </a:lnTo>
                  <a:lnTo>
                    <a:pt x="0" y="2679549"/>
                  </a:lnTo>
                  <a:lnTo>
                    <a:pt x="0" y="0"/>
                  </a:lnTo>
                  <a:close/>
                </a:path>
              </a:pathLst>
            </a:custGeom>
            <a:grpFill/>
            <a:effectLst>
              <a:softEdge rad="1270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lvl="0" algn="ctr" defTabSz="1200150" rtl="0">
                <a:lnSpc>
                  <a:spcPct val="100000"/>
                </a:lnSpc>
                <a:spcBef>
                  <a:spcPct val="0"/>
                </a:spcBef>
                <a:spcAft>
                  <a:spcPts val="0"/>
                </a:spcAft>
              </a:pPr>
              <a:r>
                <a:rPr lang="en-US" sz="2700" kern="1200" dirty="0" smtClean="0"/>
                <a:t>Referral to Intensive Services (CSP, CCS, CLTS)</a:t>
              </a:r>
              <a:endParaRPr lang="en-US" sz="2700" kern="1200" dirty="0"/>
            </a:p>
          </p:txBody>
        </p:sp>
        <p:sp>
          <p:nvSpPr>
            <p:cNvPr id="28" name="Chevron 27"/>
            <p:cNvSpPr/>
            <p:nvPr/>
          </p:nvSpPr>
          <p:spPr>
            <a:xfrm>
              <a:off x="8876278" y="3219640"/>
              <a:ext cx="810545" cy="1547420"/>
            </a:xfrm>
            <a:prstGeom prst="chevron">
              <a:avLst>
                <a:gd name="adj" fmla="val 62310"/>
              </a:avLst>
            </a:prstGeom>
            <a:solidFill>
              <a:schemeClr val="accent1"/>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29" name="Freeform 28"/>
            <p:cNvSpPr/>
            <p:nvPr/>
          </p:nvSpPr>
          <p:spPr>
            <a:xfrm>
              <a:off x="9775247" y="3091758"/>
              <a:ext cx="1878992" cy="1878992"/>
            </a:xfrm>
            <a:custGeom>
              <a:avLst/>
              <a:gdLst>
                <a:gd name="connsiteX0" fmla="*/ 0 w 1878992"/>
                <a:gd name="connsiteY0" fmla="*/ 939496 h 1878992"/>
                <a:gd name="connsiteX1" fmla="*/ 939496 w 1878992"/>
                <a:gd name="connsiteY1" fmla="*/ 0 h 1878992"/>
                <a:gd name="connsiteX2" fmla="*/ 1878992 w 1878992"/>
                <a:gd name="connsiteY2" fmla="*/ 939496 h 1878992"/>
                <a:gd name="connsiteX3" fmla="*/ 939496 w 1878992"/>
                <a:gd name="connsiteY3" fmla="*/ 1878992 h 1878992"/>
                <a:gd name="connsiteX4" fmla="*/ 0 w 1878992"/>
                <a:gd name="connsiteY4" fmla="*/ 939496 h 187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8992" h="1878992">
                  <a:moveTo>
                    <a:pt x="0" y="939496"/>
                  </a:moveTo>
                  <a:cubicBezTo>
                    <a:pt x="0" y="420627"/>
                    <a:pt x="420627" y="0"/>
                    <a:pt x="939496" y="0"/>
                  </a:cubicBezTo>
                  <a:cubicBezTo>
                    <a:pt x="1458365" y="0"/>
                    <a:pt x="1878992" y="420627"/>
                    <a:pt x="1878992" y="939496"/>
                  </a:cubicBezTo>
                  <a:cubicBezTo>
                    <a:pt x="1878992" y="1458365"/>
                    <a:pt x="1458365" y="1878992"/>
                    <a:pt x="939496" y="1878992"/>
                  </a:cubicBezTo>
                  <a:cubicBezTo>
                    <a:pt x="420627" y="1878992"/>
                    <a:pt x="0" y="1458365"/>
                    <a:pt x="0" y="939496"/>
                  </a:cubicBezTo>
                  <a:close/>
                </a:path>
              </a:pathLst>
            </a:custGeom>
            <a:solidFill>
              <a:schemeClr val="accent1"/>
            </a:solidFill>
            <a:ln>
              <a:solidFill>
                <a:schemeClr val="tx1"/>
              </a:solidFill>
            </a:ln>
            <a:effectLst>
              <a:outerShdw blurRad="76200" dir="18900000" sy="23000" kx="-1200000" algn="bl" rotWithShape="0">
                <a:prstClr val="black">
                  <a:alpha val="20000"/>
                </a:prstClr>
              </a:outerShdw>
            </a:effectLst>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275172" tIns="275172" rIns="275172" bIns="275172" numCol="1" spcCol="1270" anchor="ctr" anchorCtr="0">
              <a:noAutofit/>
            </a:bodyPr>
            <a:lstStyle/>
            <a:p>
              <a:pPr lvl="0" algn="ctr" defTabSz="933450" rtl="0">
                <a:lnSpc>
                  <a:spcPct val="90000"/>
                </a:lnSpc>
                <a:spcBef>
                  <a:spcPct val="0"/>
                </a:spcBef>
                <a:spcAft>
                  <a:spcPct val="35000"/>
                </a:spcAft>
              </a:pPr>
              <a:r>
                <a:rPr lang="en-US" sz="2100" b="1" kern="1200" dirty="0" smtClean="0">
                  <a:solidFill>
                    <a:schemeClr val="tx1"/>
                  </a:solidFill>
                </a:rPr>
                <a:t>Follow up to ensure linkage to services</a:t>
              </a:r>
              <a:endParaRPr lang="en-US" sz="2100" b="1" kern="1200" dirty="0">
                <a:solidFill>
                  <a:schemeClr val="tx1"/>
                </a:solidFill>
              </a:endParaRPr>
            </a:p>
          </p:txBody>
        </p:sp>
      </p:grpSp>
    </p:spTree>
    <p:extLst>
      <p:ext uri="{BB962C8B-B14F-4D97-AF65-F5344CB8AC3E}">
        <p14:creationId xmlns:p14="http://schemas.microsoft.com/office/powerpoint/2010/main" val="2532134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000" dirty="0" smtClean="0"/>
              <a:t> </a:t>
            </a:r>
            <a:endParaRPr lang="en-US" sz="7000" dirty="0"/>
          </a:p>
        </p:txBody>
      </p:sp>
      <p:graphicFrame>
        <p:nvGraphicFramePr>
          <p:cNvPr id="58" name="Content Placeholder 57"/>
          <p:cNvGraphicFramePr>
            <a:graphicFrameLocks noGrp="1"/>
          </p:cNvGraphicFramePr>
          <p:nvPr>
            <p:ph idx="1"/>
            <p:extLst>
              <p:ext uri="{D42A27DB-BD31-4B8C-83A1-F6EECF244321}">
                <p14:modId xmlns:p14="http://schemas.microsoft.com/office/powerpoint/2010/main" val="3731730835"/>
              </p:ext>
            </p:extLst>
          </p:nvPr>
        </p:nvGraphicFramePr>
        <p:xfrm>
          <a:off x="4816718" y="585181"/>
          <a:ext cx="7784782" cy="2688336"/>
        </p:xfrm>
        <a:graphic>
          <a:graphicData uri="http://schemas.openxmlformats.org/drawingml/2006/chart">
            <c:chart xmlns:c="http://schemas.openxmlformats.org/drawingml/2006/chart" xmlns:r="http://schemas.openxmlformats.org/officeDocument/2006/relationships" r:id="rId2"/>
          </a:graphicData>
        </a:graphic>
      </p:graphicFrame>
      <p:sp>
        <p:nvSpPr>
          <p:cNvPr id="66" name="12-Point Star 65"/>
          <p:cNvSpPr/>
          <p:nvPr/>
        </p:nvSpPr>
        <p:spPr>
          <a:xfrm>
            <a:off x="1325296" y="1150274"/>
            <a:ext cx="3368040" cy="1722120"/>
          </a:xfrm>
          <a:prstGeom prst="star12">
            <a:avLst/>
          </a:prstGeom>
          <a:ln w="444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70" name="12-Point Star 69"/>
          <p:cNvSpPr/>
          <p:nvPr/>
        </p:nvSpPr>
        <p:spPr>
          <a:xfrm>
            <a:off x="8027719" y="3956321"/>
            <a:ext cx="3935491" cy="2553529"/>
          </a:xfrm>
          <a:prstGeom prst="star12">
            <a:avLst/>
          </a:prstGeom>
          <a:ln w="444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3" name="TextBox 2"/>
          <p:cNvSpPr txBox="1"/>
          <p:nvPr/>
        </p:nvSpPr>
        <p:spPr>
          <a:xfrm>
            <a:off x="0" y="2725981"/>
            <a:ext cx="4120738" cy="1169551"/>
          </a:xfrm>
          <a:prstGeom prst="rect">
            <a:avLst/>
          </a:prstGeom>
          <a:noFill/>
        </p:spPr>
        <p:txBody>
          <a:bodyPr wrap="square" rtlCol="0">
            <a:spAutoFit/>
          </a:bodyPr>
          <a:lstStyle/>
          <a:p>
            <a:r>
              <a:rPr lang="en-US" sz="7000" b="1" dirty="0" smtClean="0"/>
              <a:t>DATA</a:t>
            </a:r>
            <a:endParaRPr lang="en-US" sz="7000" b="1" dirty="0"/>
          </a:p>
        </p:txBody>
      </p:sp>
      <p:graphicFrame>
        <p:nvGraphicFramePr>
          <p:cNvPr id="12" name="Content Placeholder 57"/>
          <p:cNvGraphicFramePr>
            <a:graphicFrameLocks/>
          </p:cNvGraphicFramePr>
          <p:nvPr>
            <p:extLst>
              <p:ext uri="{D42A27DB-BD31-4B8C-83A1-F6EECF244321}">
                <p14:modId xmlns:p14="http://schemas.microsoft.com/office/powerpoint/2010/main" val="359072073"/>
              </p:ext>
            </p:extLst>
          </p:nvPr>
        </p:nvGraphicFramePr>
        <p:xfrm>
          <a:off x="606316" y="3632452"/>
          <a:ext cx="7784782" cy="268833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097885" y="386313"/>
            <a:ext cx="2897579" cy="369332"/>
          </a:xfrm>
          <a:prstGeom prst="rect">
            <a:avLst/>
          </a:prstGeom>
          <a:noFill/>
        </p:spPr>
        <p:txBody>
          <a:bodyPr wrap="square" rtlCol="0">
            <a:spAutoFit/>
          </a:bodyPr>
          <a:lstStyle/>
          <a:p>
            <a:r>
              <a:rPr lang="en-US" dirty="0" smtClean="0"/>
              <a:t>           Project #1</a:t>
            </a:r>
            <a:endParaRPr lang="en-US" dirty="0"/>
          </a:p>
        </p:txBody>
      </p:sp>
      <p:sp>
        <p:nvSpPr>
          <p:cNvPr id="6" name="TextBox 5"/>
          <p:cNvSpPr txBox="1"/>
          <p:nvPr/>
        </p:nvSpPr>
        <p:spPr>
          <a:xfrm>
            <a:off x="4412852" y="3632452"/>
            <a:ext cx="2385326" cy="369332"/>
          </a:xfrm>
          <a:prstGeom prst="rect">
            <a:avLst/>
          </a:prstGeom>
          <a:noFill/>
        </p:spPr>
        <p:txBody>
          <a:bodyPr wrap="square" rtlCol="0">
            <a:spAutoFit/>
          </a:bodyPr>
          <a:lstStyle/>
          <a:p>
            <a:r>
              <a:rPr lang="en-US" dirty="0" smtClean="0"/>
              <a:t>Project #2</a:t>
            </a:r>
            <a:endParaRPr lang="en-US" dirty="0"/>
          </a:p>
        </p:txBody>
      </p:sp>
      <p:sp>
        <p:nvSpPr>
          <p:cNvPr id="5" name="TextBox 4"/>
          <p:cNvSpPr txBox="1"/>
          <p:nvPr/>
        </p:nvSpPr>
        <p:spPr>
          <a:xfrm>
            <a:off x="9120250" y="4607626"/>
            <a:ext cx="2113808" cy="1200329"/>
          </a:xfrm>
          <a:prstGeom prst="rect">
            <a:avLst/>
          </a:prstGeom>
          <a:noFill/>
        </p:spPr>
        <p:txBody>
          <a:bodyPr wrap="square" rtlCol="0">
            <a:spAutoFit/>
          </a:bodyPr>
          <a:lstStyle/>
          <a:p>
            <a:r>
              <a:rPr lang="en-US" sz="2400" b="1" dirty="0" smtClean="0">
                <a:solidFill>
                  <a:schemeClr val="accent2">
                    <a:lumMod val="75000"/>
                  </a:schemeClr>
                </a:solidFill>
              </a:rPr>
              <a:t>      Not Statistically Significant</a:t>
            </a:r>
            <a:endParaRPr lang="en-US" sz="2400" b="1" dirty="0">
              <a:solidFill>
                <a:schemeClr val="accent2">
                  <a:lumMod val="75000"/>
                </a:schemeClr>
              </a:solidFill>
            </a:endParaRPr>
          </a:p>
        </p:txBody>
      </p:sp>
      <p:sp>
        <p:nvSpPr>
          <p:cNvPr id="7" name="TextBox 6"/>
          <p:cNvSpPr txBox="1"/>
          <p:nvPr/>
        </p:nvSpPr>
        <p:spPr>
          <a:xfrm>
            <a:off x="2217364" y="1595835"/>
            <a:ext cx="1638795" cy="830997"/>
          </a:xfrm>
          <a:prstGeom prst="rect">
            <a:avLst/>
          </a:prstGeom>
          <a:noFill/>
        </p:spPr>
        <p:txBody>
          <a:bodyPr wrap="square" rtlCol="0">
            <a:spAutoFit/>
          </a:bodyPr>
          <a:lstStyle/>
          <a:p>
            <a:r>
              <a:rPr lang="en-US" b="1" dirty="0" smtClean="0">
                <a:solidFill>
                  <a:schemeClr val="accent1">
                    <a:lumMod val="50000"/>
                  </a:schemeClr>
                </a:solidFill>
              </a:rPr>
              <a:t> </a:t>
            </a:r>
            <a:r>
              <a:rPr lang="en-US" sz="2400" b="1" dirty="0" smtClean="0">
                <a:solidFill>
                  <a:schemeClr val="accent1">
                    <a:lumMod val="50000"/>
                  </a:schemeClr>
                </a:solidFill>
              </a:rPr>
              <a:t>Goal Not    </a:t>
            </a:r>
          </a:p>
          <a:p>
            <a:r>
              <a:rPr lang="en-US" sz="2400" b="1" dirty="0">
                <a:solidFill>
                  <a:schemeClr val="accent1">
                    <a:lumMod val="50000"/>
                  </a:schemeClr>
                </a:solidFill>
              </a:rPr>
              <a:t> </a:t>
            </a:r>
            <a:r>
              <a:rPr lang="en-US" sz="2400" b="1" dirty="0" smtClean="0">
                <a:solidFill>
                  <a:schemeClr val="accent1">
                    <a:lumMod val="50000"/>
                  </a:schemeClr>
                </a:solidFill>
              </a:rPr>
              <a:t>    Met</a:t>
            </a:r>
            <a:endParaRPr lang="en-US" sz="2400" b="1" dirty="0">
              <a:solidFill>
                <a:schemeClr val="accent1">
                  <a:lumMod val="50000"/>
                </a:schemeClr>
              </a:solidFill>
            </a:endParaRPr>
          </a:p>
        </p:txBody>
      </p:sp>
    </p:spTree>
    <p:extLst>
      <p:ext uri="{BB962C8B-B14F-4D97-AF65-F5344CB8AC3E}">
        <p14:creationId xmlns:p14="http://schemas.microsoft.com/office/powerpoint/2010/main" val="1388969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000" dirty="0" smtClean="0"/>
              <a:t>Lessons learned</a:t>
            </a:r>
            <a:endParaRPr lang="en-US" sz="7000"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smtClean="0">
                <a:solidFill>
                  <a:schemeClr val="accent1"/>
                </a:solidFill>
              </a:rPr>
              <a:t>Very difficult to remember to allow scheduled time to commit to trying to contact patient while in the hospital.</a:t>
            </a:r>
          </a:p>
          <a:p>
            <a:pPr marL="457200" indent="-457200">
              <a:buFont typeface="+mj-lt"/>
              <a:buAutoNum type="arabicPeriod"/>
            </a:pPr>
            <a:r>
              <a:rPr lang="en-US" sz="2800" dirty="0" smtClean="0">
                <a:solidFill>
                  <a:schemeClr val="accent1"/>
                </a:solidFill>
              </a:rPr>
              <a:t>Found out that the number of clients that Change Project #2 impacted was not statistically significant.</a:t>
            </a:r>
          </a:p>
          <a:p>
            <a:pPr marL="457200" indent="-457200">
              <a:buFont typeface="+mj-lt"/>
              <a:buAutoNum type="arabicPeriod"/>
            </a:pPr>
            <a:r>
              <a:rPr lang="en-US" sz="2800" dirty="0" smtClean="0">
                <a:solidFill>
                  <a:schemeClr val="accent1"/>
                </a:solidFill>
              </a:rPr>
              <a:t>Also tried to implement an employee satisfaction survey relating to burn-out and retention, thinking that satisfied employees will lead to 100% efforts to reduce client hospital readmissions. This was not approved by our director, so it never materialized.</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043472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000" dirty="0" smtClean="0"/>
              <a:t>Next steps </a:t>
            </a:r>
            <a:endParaRPr lang="en-US" sz="7000" dirty="0"/>
          </a:p>
        </p:txBody>
      </p:sp>
      <p:sp>
        <p:nvSpPr>
          <p:cNvPr id="3" name="Content Placeholder 2"/>
          <p:cNvSpPr>
            <a:spLocks noGrp="1"/>
          </p:cNvSpPr>
          <p:nvPr>
            <p:ph idx="1"/>
          </p:nvPr>
        </p:nvSpPr>
        <p:spPr/>
        <p:txBody>
          <a:bodyPr>
            <a:normAutofit/>
          </a:bodyPr>
          <a:lstStyle/>
          <a:p>
            <a:pPr marL="457200" lvl="0" indent="-457200">
              <a:buFont typeface="+mj-lt"/>
              <a:buAutoNum type="arabicPeriod"/>
            </a:pPr>
            <a:r>
              <a:rPr lang="en-US" dirty="0" smtClean="0"/>
              <a:t>Efforts will focus on 2018 Change Project with finally-achieved staff stability, including crisis staff and psychiatry.</a:t>
            </a:r>
          </a:p>
          <a:p>
            <a:pPr marL="457200" indent="-457200">
              <a:buFont typeface="+mj-lt"/>
              <a:buAutoNum type="arabicPeriod"/>
            </a:pPr>
            <a:r>
              <a:rPr lang="en-US" dirty="0" smtClean="0"/>
              <a:t>Will attempt to pitch an idea where a block of psychiatric time gets left unscheduled with anticipation of filling this time with emergency appointments relating to patients coming out of the hospital and those who will be out of medications prescribed while at inpatient facility.</a:t>
            </a:r>
          </a:p>
          <a:p>
            <a:pPr marL="457200" indent="-457200">
              <a:buFont typeface="+mj-lt"/>
              <a:buAutoNum type="arabicPeriod"/>
            </a:pPr>
            <a:r>
              <a:rPr lang="en-US" dirty="0" smtClean="0"/>
              <a:t>This idea results from the ongoing problem of a gap in time where clients who have been recently hospitalized do not have medications after their prescriptions have run out while waiting to see county psychiatrist. This could mean anywhere from 30-90 days without medications.</a:t>
            </a:r>
          </a:p>
          <a:p>
            <a:pPr marL="457200" indent="-457200">
              <a:buFont typeface="+mj-lt"/>
              <a:buAutoNum type="arabicPeriod"/>
            </a:pPr>
            <a:r>
              <a:rPr lang="en-US" dirty="0" smtClean="0"/>
              <a:t>This would definitely reduce inpatient readmissions.</a:t>
            </a:r>
            <a:endParaRPr lang="en-US" dirty="0"/>
          </a:p>
          <a:p>
            <a:pPr marL="457200" lvl="0" indent="-457200">
              <a:buFont typeface="+mj-lt"/>
              <a:buAutoNum type="arabicPeriod"/>
            </a:pPr>
            <a:endParaRPr lang="en-US" dirty="0"/>
          </a:p>
          <a:p>
            <a:endParaRPr lang="en-US" dirty="0"/>
          </a:p>
        </p:txBody>
      </p:sp>
    </p:spTree>
    <p:extLst>
      <p:ext uri="{BB962C8B-B14F-4D97-AF65-F5344CB8AC3E}">
        <p14:creationId xmlns:p14="http://schemas.microsoft.com/office/powerpoint/2010/main" val="4220790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1441</TotalTime>
  <Words>508</Words>
  <Application>Microsoft Office PowerPoint</Application>
  <PresentationFormat>Widescreen</PresentationFormat>
  <Paragraphs>46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Copperplate Gothic Bold</vt:lpstr>
      <vt:lpstr>Vapor Trail</vt:lpstr>
      <vt:lpstr>PowerPoint Presentation</vt:lpstr>
      <vt:lpstr>OUR AIM</vt:lpstr>
      <vt:lpstr>First week impact</vt:lpstr>
      <vt:lpstr> </vt:lpstr>
      <vt:lpstr>Lessons learned</vt:lpstr>
      <vt:lpstr>Next steps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Shawano county dhs</dc:title>
  <dc:creator>Jennifer Frost</dc:creator>
  <cp:lastModifiedBy>Greg Bartell</cp:lastModifiedBy>
  <cp:revision>69</cp:revision>
  <dcterms:created xsi:type="dcterms:W3CDTF">2016-10-05T19:32:04Z</dcterms:created>
  <dcterms:modified xsi:type="dcterms:W3CDTF">2017-09-13T13:33:41Z</dcterms:modified>
</cp:coreProperties>
</file>